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5"/>
  </p:notesMasterIdLst>
  <p:sldIdLst>
    <p:sldId id="256" r:id="rId2"/>
    <p:sldId id="353" r:id="rId3"/>
    <p:sldId id="286" r:id="rId4"/>
    <p:sldId id="355" r:id="rId5"/>
    <p:sldId id="314" r:id="rId6"/>
    <p:sldId id="360" r:id="rId7"/>
    <p:sldId id="361" r:id="rId8"/>
    <p:sldId id="315" r:id="rId9"/>
    <p:sldId id="316" r:id="rId10"/>
    <p:sldId id="317" r:id="rId11"/>
    <p:sldId id="318" r:id="rId12"/>
    <p:sldId id="319" r:id="rId13"/>
    <p:sldId id="320" r:id="rId14"/>
    <p:sldId id="321" r:id="rId15"/>
    <p:sldId id="322" r:id="rId16"/>
    <p:sldId id="341" r:id="rId17"/>
    <p:sldId id="324" r:id="rId18"/>
    <p:sldId id="325" r:id="rId19"/>
    <p:sldId id="326" r:id="rId20"/>
    <p:sldId id="327" r:id="rId21"/>
    <p:sldId id="328" r:id="rId22"/>
    <p:sldId id="334" r:id="rId23"/>
    <p:sldId id="274" r:id="rId24"/>
    <p:sldId id="331" r:id="rId25"/>
    <p:sldId id="332" r:id="rId26"/>
    <p:sldId id="299" r:id="rId27"/>
    <p:sldId id="303" r:id="rId28"/>
    <p:sldId id="304" r:id="rId29"/>
    <p:sldId id="346" r:id="rId30"/>
    <p:sldId id="305" r:id="rId31"/>
    <p:sldId id="307" r:id="rId32"/>
    <p:sldId id="308" r:id="rId33"/>
    <p:sldId id="343" r:id="rId34"/>
    <p:sldId id="349" r:id="rId35"/>
    <p:sldId id="335" r:id="rId36"/>
    <p:sldId id="344" r:id="rId37"/>
    <p:sldId id="345" r:id="rId38"/>
    <p:sldId id="362" r:id="rId39"/>
    <p:sldId id="336" r:id="rId40"/>
    <p:sldId id="340" r:id="rId41"/>
    <p:sldId id="311" r:id="rId42"/>
    <p:sldId id="379" r:id="rId43"/>
    <p:sldId id="276" r:id="rId44"/>
  </p:sldIdLst>
  <p:sldSz cx="12192000" cy="6858000"/>
  <p:notesSz cx="6794500" cy="9906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1">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9900"/>
    <a:srgbClr val="99CC00"/>
    <a:srgbClr val="FF3399"/>
    <a:srgbClr val="FFFF00"/>
    <a:srgbClr val="FF9900"/>
    <a:srgbClr val="00FF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381" autoAdjust="0"/>
  </p:normalViewPr>
  <p:slideViewPr>
    <p:cSldViewPr>
      <p:cViewPr varScale="1">
        <p:scale>
          <a:sx n="81" d="100"/>
          <a:sy n="81" d="100"/>
        </p:scale>
        <p:origin x="120" y="354"/>
      </p:cViewPr>
      <p:guideLst>
        <p:guide orient="horz" pos="2160"/>
        <p:guide pos="3840"/>
      </p:guideLst>
    </p:cSldViewPr>
  </p:slideViewPr>
  <p:outlineViewPr>
    <p:cViewPr>
      <p:scale>
        <a:sx n="33" d="100"/>
        <a:sy n="33" d="100"/>
      </p:scale>
      <p:origin x="0" y="8467"/>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3293" y="-91"/>
      </p:cViewPr>
      <p:guideLst>
        <p:guide orient="horz" pos="3121"/>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defRPr/>
            </a:lvl1pPr>
          </a:lstStyle>
          <a:p>
            <a:pPr>
              <a:defRPr/>
            </a:pPr>
            <a:r>
              <a:rPr lang="de-DE" dirty="0"/>
              <a:t>Übertrittsberatung</a:t>
            </a:r>
          </a:p>
        </p:txBody>
      </p:sp>
      <p:sp>
        <p:nvSpPr>
          <p:cNvPr id="6147" name="Rectangle 3"/>
          <p:cNvSpPr>
            <a:spLocks noGrp="1" noChangeArrowheads="1"/>
          </p:cNvSpPr>
          <p:nvPr>
            <p:ph type="dt" idx="1"/>
          </p:nvPr>
        </p:nvSpPr>
        <p:spPr bwMode="auto">
          <a:xfrm>
            <a:off x="384810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r">
              <a:defRPr sz="1200"/>
            </a:lvl1pPr>
          </a:lstStyle>
          <a:p>
            <a:pPr>
              <a:defRPr/>
            </a:pPr>
            <a:endParaRPr lang="de-DE" dirty="0"/>
          </a:p>
        </p:txBody>
      </p:sp>
      <p:sp>
        <p:nvSpPr>
          <p:cNvPr id="38916" name="Rectangle 4"/>
          <p:cNvSpPr>
            <a:spLocks noGrp="1" noRot="1" noChangeAspect="1" noChangeArrowheads="1" noTextEdit="1"/>
          </p:cNvSpPr>
          <p:nvPr>
            <p:ph type="sldImg" idx="2"/>
          </p:nvPr>
        </p:nvSpPr>
        <p:spPr bwMode="auto">
          <a:xfrm>
            <a:off x="1262063" y="741363"/>
            <a:ext cx="4460875" cy="25098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79450" y="3627438"/>
            <a:ext cx="5435600" cy="553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151" name="Rectangle 7"/>
          <p:cNvSpPr>
            <a:spLocks noGrp="1" noChangeArrowheads="1"/>
          </p:cNvSpPr>
          <p:nvPr>
            <p:ph type="sldNum" sz="quarter" idx="5"/>
          </p:nvPr>
        </p:nvSpPr>
        <p:spPr bwMode="auto">
          <a:xfrm>
            <a:off x="3848100" y="9409113"/>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b" anchorCtr="0" compatLnSpc="1">
            <a:prstTxWarp prst="textNoShape">
              <a:avLst/>
            </a:prstTxWarp>
          </a:bodyPr>
          <a:lstStyle>
            <a:lvl1pPr algn="r">
              <a:defRPr/>
            </a:lvl1pPr>
          </a:lstStyle>
          <a:p>
            <a:pPr>
              <a:defRPr/>
            </a:pPr>
            <a:fld id="{2450557B-FED1-40EA-AD97-665531E666E7}" type="slidenum">
              <a:rPr lang="de-DE"/>
              <a:pPr>
                <a:defRPr/>
              </a:pPr>
              <a:t>‹Nr.›</a:t>
            </a:fld>
            <a:endParaRPr lang="de-DE" dirty="0"/>
          </a:p>
        </p:txBody>
      </p:sp>
    </p:spTree>
    <p:extLst>
      <p:ext uri="{BB962C8B-B14F-4D97-AF65-F5344CB8AC3E}">
        <p14:creationId xmlns:p14="http://schemas.microsoft.com/office/powerpoint/2010/main" val="139136148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3993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F12B32-D04B-4796-B202-B44EA38FD111}" type="slidenum">
              <a:rPr lang="de-DE" altLang="de-DE" smtClean="0"/>
              <a:pPr eaLnBrk="1" hangingPunct="1"/>
              <a:t>1</a:t>
            </a:fld>
            <a:endParaRPr lang="de-DE" altLang="de-DE" dirty="0"/>
          </a:p>
        </p:txBody>
      </p:sp>
      <p:sp>
        <p:nvSpPr>
          <p:cNvPr id="39940" name="Rectangle 2"/>
          <p:cNvSpPr>
            <a:spLocks noGrp="1" noRot="1" noChangeAspect="1" noChangeArrowheads="1" noTextEdit="1"/>
          </p:cNvSpPr>
          <p:nvPr>
            <p:ph type="sldImg"/>
          </p:nvPr>
        </p:nvSpPr>
        <p:spPr>
          <a:xfrm>
            <a:off x="1262063" y="741363"/>
            <a:ext cx="4460875" cy="2509837"/>
          </a:xfrm>
          <a:ln/>
        </p:spPr>
      </p:sp>
      <p:sp>
        <p:nvSpPr>
          <p:cNvPr id="39941"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26132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xfrm>
            <a:off x="1262063" y="741363"/>
            <a:ext cx="4460875" cy="2509837"/>
          </a:xfrm>
          <a:ln/>
        </p:spPr>
      </p:sp>
      <p:sp>
        <p:nvSpPr>
          <p:cNvPr id="50179" name="Notizenplatzhalter 2"/>
          <p:cNvSpPr>
            <a:spLocks noGrp="1"/>
          </p:cNvSpPr>
          <p:nvPr>
            <p:ph type="body" idx="1"/>
          </p:nvPr>
        </p:nvSpPr>
        <p:spPr>
          <a:noFill/>
        </p:spPr>
        <p:txBody>
          <a:bodyPr/>
          <a:lstStyle/>
          <a:p>
            <a:r>
              <a:rPr lang="de-DE" altLang="de-DE" b="1" dirty="0"/>
              <a:t>Gymnasium</a:t>
            </a:r>
            <a:endParaRPr lang="de-DE" altLang="de-DE" dirty="0"/>
          </a:p>
          <a:p>
            <a:r>
              <a:rPr lang="de-DE" altLang="de-DE" dirty="0"/>
              <a:t>Das achtstufige Gymnasium umfasst die Klassen 5 bis 12 und schließt mit dem Abitur ab. Das Gymnasium vermittelt eine vertiefte Allgemeinbildung, die für ein Hochschulstudium unabdingbar ist. Zudem schafft es die Voraussetzungen für eine berufliche Ausbildung.</a:t>
            </a:r>
          </a:p>
        </p:txBody>
      </p:sp>
      <p:sp>
        <p:nvSpPr>
          <p:cNvPr id="50180" name="Kopfzeilenplatzhalter 3"/>
          <p:cNvSpPr>
            <a:spLocks noGrp="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50181" name="Foliennummernplatzhalter 4"/>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B56AC1-6E45-4238-9692-C6163E718C46}" type="slidenum">
              <a:rPr lang="de-DE" altLang="de-DE" smtClean="0"/>
              <a:pPr eaLnBrk="1" hangingPunct="1"/>
              <a:t>11</a:t>
            </a:fld>
            <a:endParaRPr lang="de-DE" altLang="de-DE" dirty="0"/>
          </a:p>
        </p:txBody>
      </p:sp>
    </p:spTree>
    <p:extLst>
      <p:ext uri="{BB962C8B-B14F-4D97-AF65-F5344CB8AC3E}">
        <p14:creationId xmlns:p14="http://schemas.microsoft.com/office/powerpoint/2010/main" val="4124819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9163" eaLnBrk="0" hangingPunct="0">
              <a:defRPr>
                <a:solidFill>
                  <a:schemeClr val="tx1"/>
                </a:solidFill>
                <a:latin typeface="Arial" charset="0"/>
              </a:defRPr>
            </a:lvl1pPr>
            <a:lvl2pPr marL="742950" indent="-285750" defTabSz="919163" eaLnBrk="0" hangingPunct="0">
              <a:defRPr>
                <a:solidFill>
                  <a:schemeClr val="tx1"/>
                </a:solidFill>
                <a:latin typeface="Arial" charset="0"/>
              </a:defRPr>
            </a:lvl2pPr>
            <a:lvl3pPr marL="1143000" indent="-228600" defTabSz="919163" eaLnBrk="0" hangingPunct="0">
              <a:defRPr>
                <a:solidFill>
                  <a:schemeClr val="tx1"/>
                </a:solidFill>
                <a:latin typeface="Arial" charset="0"/>
              </a:defRPr>
            </a:lvl3pPr>
            <a:lvl4pPr marL="1600200" indent="-228600" defTabSz="919163" eaLnBrk="0" hangingPunct="0">
              <a:defRPr>
                <a:solidFill>
                  <a:schemeClr val="tx1"/>
                </a:solidFill>
                <a:latin typeface="Arial" charset="0"/>
              </a:defRPr>
            </a:lvl4pPr>
            <a:lvl5pPr marL="2057400" indent="-228600" defTabSz="919163" eaLnBrk="0" hangingPunct="0">
              <a:defRPr>
                <a:solidFill>
                  <a:schemeClr val="tx1"/>
                </a:solidFill>
                <a:latin typeface="Arial" charset="0"/>
              </a:defRPr>
            </a:lvl5pPr>
            <a:lvl6pPr marL="2514600" indent="-228600" defTabSz="919163" eaLnBrk="0" fontAlgn="base" hangingPunct="0">
              <a:spcBef>
                <a:spcPct val="0"/>
              </a:spcBef>
              <a:spcAft>
                <a:spcPct val="0"/>
              </a:spcAft>
              <a:defRPr>
                <a:solidFill>
                  <a:schemeClr val="tx1"/>
                </a:solidFill>
                <a:latin typeface="Arial" charset="0"/>
              </a:defRPr>
            </a:lvl6pPr>
            <a:lvl7pPr marL="2971800" indent="-228600" defTabSz="919163" eaLnBrk="0" fontAlgn="base" hangingPunct="0">
              <a:spcBef>
                <a:spcPct val="0"/>
              </a:spcBef>
              <a:spcAft>
                <a:spcPct val="0"/>
              </a:spcAft>
              <a:defRPr>
                <a:solidFill>
                  <a:schemeClr val="tx1"/>
                </a:solidFill>
                <a:latin typeface="Arial" charset="0"/>
              </a:defRPr>
            </a:lvl7pPr>
            <a:lvl8pPr marL="3429000" indent="-228600" defTabSz="919163" eaLnBrk="0" fontAlgn="base" hangingPunct="0">
              <a:spcBef>
                <a:spcPct val="0"/>
              </a:spcBef>
              <a:spcAft>
                <a:spcPct val="0"/>
              </a:spcAft>
              <a:defRPr>
                <a:solidFill>
                  <a:schemeClr val="tx1"/>
                </a:solidFill>
                <a:latin typeface="Arial" charset="0"/>
              </a:defRPr>
            </a:lvl8pPr>
            <a:lvl9pPr marL="3886200" indent="-228600" defTabSz="919163" eaLnBrk="0" fontAlgn="base" hangingPunct="0">
              <a:spcBef>
                <a:spcPct val="0"/>
              </a:spcBef>
              <a:spcAft>
                <a:spcPct val="0"/>
              </a:spcAft>
              <a:defRPr>
                <a:solidFill>
                  <a:schemeClr val="tx1"/>
                </a:solidFill>
                <a:latin typeface="Arial" charset="0"/>
              </a:defRPr>
            </a:lvl9pPr>
          </a:lstStyle>
          <a:p>
            <a:pPr eaLnBrk="1" hangingPunct="1"/>
            <a:fld id="{090C13C2-D0A9-4159-90FA-A44694875CEE}" type="slidenum">
              <a:rPr lang="de-DE" altLang="de-DE" sz="1300" smtClean="0">
                <a:latin typeface="Tahoma" pitchFamily="34" charset="0"/>
              </a:rPr>
              <a:pPr eaLnBrk="1" hangingPunct="1"/>
              <a:t>13</a:t>
            </a:fld>
            <a:endParaRPr lang="de-DE" altLang="de-DE" sz="1300" dirty="0">
              <a:latin typeface="Tahoma" pitchFamily="34" charset="0"/>
            </a:endParaRPr>
          </a:p>
        </p:txBody>
      </p:sp>
      <p:sp>
        <p:nvSpPr>
          <p:cNvPr id="51203" name="Rectangle 2"/>
          <p:cNvSpPr>
            <a:spLocks noGrp="1" noRot="1" noChangeAspect="1" noChangeArrowheads="1" noTextEdit="1"/>
          </p:cNvSpPr>
          <p:nvPr>
            <p:ph type="sldImg"/>
          </p:nvPr>
        </p:nvSpPr>
        <p:spPr>
          <a:xfrm>
            <a:off x="1262063" y="741363"/>
            <a:ext cx="4460875" cy="2509837"/>
          </a:xfrm>
          <a:ln/>
        </p:spPr>
      </p:sp>
      <p:sp>
        <p:nvSpPr>
          <p:cNvPr id="51204"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144764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19163" eaLnBrk="0" hangingPunct="0">
              <a:defRPr>
                <a:solidFill>
                  <a:schemeClr val="tx1"/>
                </a:solidFill>
                <a:latin typeface="Arial" charset="0"/>
              </a:defRPr>
            </a:lvl1pPr>
            <a:lvl2pPr marL="742950" indent="-285750" defTabSz="919163" eaLnBrk="0" hangingPunct="0">
              <a:defRPr>
                <a:solidFill>
                  <a:schemeClr val="tx1"/>
                </a:solidFill>
                <a:latin typeface="Arial" charset="0"/>
              </a:defRPr>
            </a:lvl2pPr>
            <a:lvl3pPr marL="1143000" indent="-228600" defTabSz="919163" eaLnBrk="0" hangingPunct="0">
              <a:defRPr>
                <a:solidFill>
                  <a:schemeClr val="tx1"/>
                </a:solidFill>
                <a:latin typeface="Arial" charset="0"/>
              </a:defRPr>
            </a:lvl3pPr>
            <a:lvl4pPr marL="1600200" indent="-228600" defTabSz="919163" eaLnBrk="0" hangingPunct="0">
              <a:defRPr>
                <a:solidFill>
                  <a:schemeClr val="tx1"/>
                </a:solidFill>
                <a:latin typeface="Arial" charset="0"/>
              </a:defRPr>
            </a:lvl4pPr>
            <a:lvl5pPr marL="2057400" indent="-228600" defTabSz="919163" eaLnBrk="0" hangingPunct="0">
              <a:defRPr>
                <a:solidFill>
                  <a:schemeClr val="tx1"/>
                </a:solidFill>
                <a:latin typeface="Arial" charset="0"/>
              </a:defRPr>
            </a:lvl5pPr>
            <a:lvl6pPr marL="2514600" indent="-228600" defTabSz="919163" eaLnBrk="0" fontAlgn="base" hangingPunct="0">
              <a:spcBef>
                <a:spcPct val="0"/>
              </a:spcBef>
              <a:spcAft>
                <a:spcPct val="0"/>
              </a:spcAft>
              <a:defRPr>
                <a:solidFill>
                  <a:schemeClr val="tx1"/>
                </a:solidFill>
                <a:latin typeface="Arial" charset="0"/>
              </a:defRPr>
            </a:lvl6pPr>
            <a:lvl7pPr marL="2971800" indent="-228600" defTabSz="919163" eaLnBrk="0" fontAlgn="base" hangingPunct="0">
              <a:spcBef>
                <a:spcPct val="0"/>
              </a:spcBef>
              <a:spcAft>
                <a:spcPct val="0"/>
              </a:spcAft>
              <a:defRPr>
                <a:solidFill>
                  <a:schemeClr val="tx1"/>
                </a:solidFill>
                <a:latin typeface="Arial" charset="0"/>
              </a:defRPr>
            </a:lvl7pPr>
            <a:lvl8pPr marL="3429000" indent="-228600" defTabSz="919163" eaLnBrk="0" fontAlgn="base" hangingPunct="0">
              <a:spcBef>
                <a:spcPct val="0"/>
              </a:spcBef>
              <a:spcAft>
                <a:spcPct val="0"/>
              </a:spcAft>
              <a:defRPr>
                <a:solidFill>
                  <a:schemeClr val="tx1"/>
                </a:solidFill>
                <a:latin typeface="Arial" charset="0"/>
              </a:defRPr>
            </a:lvl8pPr>
            <a:lvl9pPr marL="3886200" indent="-228600" defTabSz="919163" eaLnBrk="0" fontAlgn="base" hangingPunct="0">
              <a:spcBef>
                <a:spcPct val="0"/>
              </a:spcBef>
              <a:spcAft>
                <a:spcPct val="0"/>
              </a:spcAft>
              <a:defRPr>
                <a:solidFill>
                  <a:schemeClr val="tx1"/>
                </a:solidFill>
                <a:latin typeface="Arial" charset="0"/>
              </a:defRPr>
            </a:lvl9pPr>
          </a:lstStyle>
          <a:p>
            <a:pPr eaLnBrk="1" hangingPunct="1"/>
            <a:fld id="{15AED448-914C-4CE6-9032-A704C31DEBD0}" type="slidenum">
              <a:rPr lang="de-DE" altLang="de-DE" sz="1300" smtClean="0">
                <a:latin typeface="Tahoma" pitchFamily="34" charset="0"/>
              </a:rPr>
              <a:pPr eaLnBrk="1" hangingPunct="1"/>
              <a:t>14</a:t>
            </a:fld>
            <a:endParaRPr lang="de-DE" altLang="de-DE" sz="1300" dirty="0">
              <a:latin typeface="Tahoma" pitchFamily="34" charset="0"/>
            </a:endParaRPr>
          </a:p>
        </p:txBody>
      </p:sp>
      <p:sp>
        <p:nvSpPr>
          <p:cNvPr id="52227" name="Rectangle 2"/>
          <p:cNvSpPr>
            <a:spLocks noGrp="1" noRot="1" noChangeAspect="1" noChangeArrowheads="1" noTextEdit="1"/>
          </p:cNvSpPr>
          <p:nvPr>
            <p:ph type="sldImg"/>
          </p:nvPr>
        </p:nvSpPr>
        <p:spPr>
          <a:xfrm>
            <a:off x="1262063" y="741363"/>
            <a:ext cx="4460875" cy="2509837"/>
          </a:xfrm>
          <a:ln/>
        </p:spPr>
      </p:sp>
      <p:sp>
        <p:nvSpPr>
          <p:cNvPr id="52228" name="Rectangle 3"/>
          <p:cNvSpPr>
            <a:spLocks noGrp="1" noChangeArrowheads="1"/>
          </p:cNvSpPr>
          <p:nvPr>
            <p:ph type="body" idx="1"/>
          </p:nvPr>
        </p:nvSpPr>
        <p:spPr>
          <a:noFill/>
        </p:spPr>
        <p:txBody>
          <a:bodyPr/>
          <a:lstStyle/>
          <a:p>
            <a:pPr marL="219075" indent="-219075" eaLnBrk="1" hangingPunct="1"/>
            <a:r>
              <a:rPr lang="de-DE" altLang="de-DE" sz="1000" dirty="0"/>
              <a:t>auch für externe Teilnehmer (wenn Schüler, dann in einer 9. Klasse)</a:t>
            </a:r>
          </a:p>
          <a:p>
            <a:pPr marL="219075" indent="-219075" eaLnBrk="1" hangingPunct="1"/>
            <a:endParaRPr lang="de-DE" altLang="de-DE" sz="1000" dirty="0"/>
          </a:p>
        </p:txBody>
      </p:sp>
    </p:spTree>
    <p:extLst>
      <p:ext uri="{BB962C8B-B14F-4D97-AF65-F5344CB8AC3E}">
        <p14:creationId xmlns:p14="http://schemas.microsoft.com/office/powerpoint/2010/main" val="86099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9163" eaLnBrk="0" hangingPunct="0">
              <a:defRPr>
                <a:solidFill>
                  <a:schemeClr val="tx1"/>
                </a:solidFill>
                <a:latin typeface="Arial" charset="0"/>
              </a:defRPr>
            </a:lvl1pPr>
            <a:lvl2pPr marL="742950" indent="-285750" defTabSz="919163" eaLnBrk="0" hangingPunct="0">
              <a:defRPr>
                <a:solidFill>
                  <a:schemeClr val="tx1"/>
                </a:solidFill>
                <a:latin typeface="Arial" charset="0"/>
              </a:defRPr>
            </a:lvl2pPr>
            <a:lvl3pPr marL="1143000" indent="-228600" defTabSz="919163" eaLnBrk="0" hangingPunct="0">
              <a:defRPr>
                <a:solidFill>
                  <a:schemeClr val="tx1"/>
                </a:solidFill>
                <a:latin typeface="Arial" charset="0"/>
              </a:defRPr>
            </a:lvl3pPr>
            <a:lvl4pPr marL="1600200" indent="-228600" defTabSz="919163" eaLnBrk="0" hangingPunct="0">
              <a:defRPr>
                <a:solidFill>
                  <a:schemeClr val="tx1"/>
                </a:solidFill>
                <a:latin typeface="Arial" charset="0"/>
              </a:defRPr>
            </a:lvl4pPr>
            <a:lvl5pPr marL="2057400" indent="-228600" defTabSz="919163" eaLnBrk="0" hangingPunct="0">
              <a:defRPr>
                <a:solidFill>
                  <a:schemeClr val="tx1"/>
                </a:solidFill>
                <a:latin typeface="Arial" charset="0"/>
              </a:defRPr>
            </a:lvl5pPr>
            <a:lvl6pPr marL="2514600" indent="-228600" defTabSz="919163" eaLnBrk="0" fontAlgn="base" hangingPunct="0">
              <a:spcBef>
                <a:spcPct val="0"/>
              </a:spcBef>
              <a:spcAft>
                <a:spcPct val="0"/>
              </a:spcAft>
              <a:defRPr>
                <a:solidFill>
                  <a:schemeClr val="tx1"/>
                </a:solidFill>
                <a:latin typeface="Arial" charset="0"/>
              </a:defRPr>
            </a:lvl6pPr>
            <a:lvl7pPr marL="2971800" indent="-228600" defTabSz="919163" eaLnBrk="0" fontAlgn="base" hangingPunct="0">
              <a:spcBef>
                <a:spcPct val="0"/>
              </a:spcBef>
              <a:spcAft>
                <a:spcPct val="0"/>
              </a:spcAft>
              <a:defRPr>
                <a:solidFill>
                  <a:schemeClr val="tx1"/>
                </a:solidFill>
                <a:latin typeface="Arial" charset="0"/>
              </a:defRPr>
            </a:lvl7pPr>
            <a:lvl8pPr marL="3429000" indent="-228600" defTabSz="919163" eaLnBrk="0" fontAlgn="base" hangingPunct="0">
              <a:spcBef>
                <a:spcPct val="0"/>
              </a:spcBef>
              <a:spcAft>
                <a:spcPct val="0"/>
              </a:spcAft>
              <a:defRPr>
                <a:solidFill>
                  <a:schemeClr val="tx1"/>
                </a:solidFill>
                <a:latin typeface="Arial" charset="0"/>
              </a:defRPr>
            </a:lvl8pPr>
            <a:lvl9pPr marL="3886200" indent="-228600" defTabSz="919163" eaLnBrk="0" fontAlgn="base" hangingPunct="0">
              <a:spcBef>
                <a:spcPct val="0"/>
              </a:spcBef>
              <a:spcAft>
                <a:spcPct val="0"/>
              </a:spcAft>
              <a:defRPr>
                <a:solidFill>
                  <a:schemeClr val="tx1"/>
                </a:solidFill>
                <a:latin typeface="Arial" charset="0"/>
              </a:defRPr>
            </a:lvl9pPr>
          </a:lstStyle>
          <a:p>
            <a:pPr eaLnBrk="1" hangingPunct="1"/>
            <a:fld id="{832765AE-8649-426C-9DF4-A4F55E629A5A}" type="slidenum">
              <a:rPr lang="de-DE" altLang="de-DE" sz="1300" smtClean="0">
                <a:latin typeface="Tahoma" pitchFamily="34" charset="0"/>
              </a:rPr>
              <a:pPr eaLnBrk="1" hangingPunct="1"/>
              <a:t>15</a:t>
            </a:fld>
            <a:endParaRPr lang="de-DE" altLang="de-DE" sz="1300" dirty="0">
              <a:latin typeface="Tahoma" pitchFamily="34" charset="0"/>
            </a:endParaRPr>
          </a:p>
        </p:txBody>
      </p:sp>
      <p:sp>
        <p:nvSpPr>
          <p:cNvPr id="53251" name="Rectangle 2"/>
          <p:cNvSpPr>
            <a:spLocks noGrp="1" noRot="1" noChangeAspect="1" noChangeArrowheads="1" noTextEdit="1"/>
          </p:cNvSpPr>
          <p:nvPr>
            <p:ph type="sldImg"/>
          </p:nvPr>
        </p:nvSpPr>
        <p:spPr>
          <a:xfrm>
            <a:off x="1262063" y="741363"/>
            <a:ext cx="4460875" cy="2509837"/>
          </a:xfrm>
          <a:ln/>
        </p:spPr>
      </p:sp>
      <p:sp>
        <p:nvSpPr>
          <p:cNvPr id="53252"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49728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9163">
              <a:spcBef>
                <a:spcPct val="30000"/>
              </a:spcBef>
              <a:defRPr sz="1200">
                <a:solidFill>
                  <a:schemeClr val="tx1"/>
                </a:solidFill>
                <a:latin typeface="Arial" charset="0"/>
              </a:defRPr>
            </a:lvl1pPr>
            <a:lvl2pPr marL="742950" indent="-285750" defTabSz="919163">
              <a:spcBef>
                <a:spcPct val="30000"/>
              </a:spcBef>
              <a:defRPr sz="1200">
                <a:solidFill>
                  <a:schemeClr val="tx1"/>
                </a:solidFill>
                <a:latin typeface="Arial" charset="0"/>
              </a:defRPr>
            </a:lvl2pPr>
            <a:lvl3pPr marL="1143000" indent="-228600" defTabSz="919163">
              <a:spcBef>
                <a:spcPct val="30000"/>
              </a:spcBef>
              <a:defRPr sz="1200">
                <a:solidFill>
                  <a:schemeClr val="tx1"/>
                </a:solidFill>
                <a:latin typeface="Arial" charset="0"/>
              </a:defRPr>
            </a:lvl3pPr>
            <a:lvl4pPr marL="1600200" indent="-228600" defTabSz="919163">
              <a:spcBef>
                <a:spcPct val="30000"/>
              </a:spcBef>
              <a:defRPr sz="1200">
                <a:solidFill>
                  <a:schemeClr val="tx1"/>
                </a:solidFill>
                <a:latin typeface="Arial" charset="0"/>
              </a:defRPr>
            </a:lvl4pPr>
            <a:lvl5pPr marL="2057400" indent="-228600" defTabSz="919163">
              <a:spcBef>
                <a:spcPct val="30000"/>
              </a:spcBef>
              <a:defRPr sz="1200">
                <a:solidFill>
                  <a:schemeClr val="tx1"/>
                </a:solidFill>
                <a:latin typeface="Arial" charset="0"/>
              </a:defRPr>
            </a:lvl5pPr>
            <a:lvl6pPr marL="2514600" indent="-228600" defTabSz="919163" eaLnBrk="0" fontAlgn="base" hangingPunct="0">
              <a:spcBef>
                <a:spcPct val="30000"/>
              </a:spcBef>
              <a:spcAft>
                <a:spcPct val="0"/>
              </a:spcAft>
              <a:defRPr sz="1200">
                <a:solidFill>
                  <a:schemeClr val="tx1"/>
                </a:solidFill>
                <a:latin typeface="Arial" charset="0"/>
              </a:defRPr>
            </a:lvl6pPr>
            <a:lvl7pPr marL="2971800" indent="-228600" defTabSz="919163" eaLnBrk="0" fontAlgn="base" hangingPunct="0">
              <a:spcBef>
                <a:spcPct val="30000"/>
              </a:spcBef>
              <a:spcAft>
                <a:spcPct val="0"/>
              </a:spcAft>
              <a:defRPr sz="1200">
                <a:solidFill>
                  <a:schemeClr val="tx1"/>
                </a:solidFill>
                <a:latin typeface="Arial" charset="0"/>
              </a:defRPr>
            </a:lvl7pPr>
            <a:lvl8pPr marL="3429000" indent="-228600" defTabSz="919163" eaLnBrk="0" fontAlgn="base" hangingPunct="0">
              <a:spcBef>
                <a:spcPct val="30000"/>
              </a:spcBef>
              <a:spcAft>
                <a:spcPct val="0"/>
              </a:spcAft>
              <a:defRPr sz="1200">
                <a:solidFill>
                  <a:schemeClr val="tx1"/>
                </a:solidFill>
                <a:latin typeface="Arial" charset="0"/>
              </a:defRPr>
            </a:lvl8pPr>
            <a:lvl9pPr marL="3886200" indent="-228600" defTabSz="919163" eaLnBrk="0" fontAlgn="base" hangingPunct="0">
              <a:spcBef>
                <a:spcPct val="30000"/>
              </a:spcBef>
              <a:spcAft>
                <a:spcPct val="0"/>
              </a:spcAft>
              <a:defRPr sz="1200">
                <a:solidFill>
                  <a:schemeClr val="tx1"/>
                </a:solidFill>
                <a:latin typeface="Arial" charset="0"/>
              </a:defRPr>
            </a:lvl9pPr>
          </a:lstStyle>
          <a:p>
            <a:pPr>
              <a:spcBef>
                <a:spcPct val="0"/>
              </a:spcBef>
            </a:pPr>
            <a:fld id="{3C133CDB-BA6C-48F6-8B21-D8B055FBF00D}" type="slidenum">
              <a:rPr lang="de-DE" altLang="de-DE" sz="1300" smtClean="0">
                <a:latin typeface="Tahoma" pitchFamily="34" charset="0"/>
              </a:rPr>
              <a:pPr>
                <a:spcBef>
                  <a:spcPct val="0"/>
                </a:spcBef>
              </a:pPr>
              <a:t>16</a:t>
            </a:fld>
            <a:endParaRPr lang="de-DE" altLang="de-DE" sz="1300" dirty="0">
              <a:latin typeface="Tahoma" pitchFamily="34" charset="0"/>
            </a:endParaRPr>
          </a:p>
        </p:txBody>
      </p:sp>
      <p:sp>
        <p:nvSpPr>
          <p:cNvPr id="59395" name="Rectangle 2"/>
          <p:cNvSpPr>
            <a:spLocks noGrp="1" noRot="1" noChangeAspect="1" noChangeArrowheads="1" noTextEdit="1"/>
          </p:cNvSpPr>
          <p:nvPr>
            <p:ph type="sldImg"/>
          </p:nvPr>
        </p:nvSpPr>
        <p:spPr>
          <a:xfrm>
            <a:off x="1262063" y="741363"/>
            <a:ext cx="4460875" cy="2509837"/>
          </a:xfrm>
          <a:ln/>
        </p:spPr>
      </p:sp>
      <p:sp>
        <p:nvSpPr>
          <p:cNvPr id="59396" name="Rectangle 3"/>
          <p:cNvSpPr>
            <a:spLocks noGrp="1" noChangeArrowheads="1"/>
          </p:cNvSpPr>
          <p:nvPr>
            <p:ph type="body" idx="1"/>
          </p:nvPr>
        </p:nvSpPr>
        <p:spPr>
          <a:noFill/>
        </p:spPr>
        <p:txBody>
          <a:bodyPr/>
          <a:lstStyle/>
          <a:p>
            <a:pPr eaLnBrk="1" hangingPunct="1"/>
            <a:r>
              <a:rPr lang="de-DE" altLang="de-DE" dirty="0"/>
              <a:t>Verteilung auf die Schularten</a:t>
            </a:r>
          </a:p>
          <a:p>
            <a:pPr eaLnBrk="1" hangingPunct="1"/>
            <a:endParaRPr lang="de-DE" altLang="de-DE" dirty="0"/>
          </a:p>
          <a:p>
            <a:pPr eaLnBrk="1" hangingPunct="1"/>
            <a:r>
              <a:rPr lang="de-DE" altLang="de-DE" dirty="0"/>
              <a:t>Beim Gymnasium sind alle SchülerInnen enthalten mit besonderer Prüfung und Vorrückungserlaubnis in die 11. Klasse, die das Gymnasium danach verlassen haben.</a:t>
            </a:r>
          </a:p>
          <a:p>
            <a:pPr eaLnBrk="1" hangingPunct="1"/>
            <a:r>
              <a:rPr lang="de-DE" altLang="de-DE" dirty="0"/>
              <a:t>Aktualisierung der Grafik erst wieder im Bildungsbericht Bayern 2018</a:t>
            </a:r>
          </a:p>
          <a:p>
            <a:pPr eaLnBrk="1" hangingPunct="1"/>
            <a:endParaRPr lang="de-DE" altLang="de-DE" dirty="0"/>
          </a:p>
        </p:txBody>
      </p:sp>
    </p:spTree>
    <p:extLst>
      <p:ext uri="{BB962C8B-B14F-4D97-AF65-F5344CB8AC3E}">
        <p14:creationId xmlns:p14="http://schemas.microsoft.com/office/powerpoint/2010/main" val="4076655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5529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E3D064-FA48-42A3-B0A0-A63131D59D0C}" type="slidenum">
              <a:rPr lang="de-DE" altLang="de-DE" smtClean="0"/>
              <a:pPr eaLnBrk="1" hangingPunct="1"/>
              <a:t>17</a:t>
            </a:fld>
            <a:endParaRPr lang="de-DE" altLang="de-DE" dirty="0"/>
          </a:p>
        </p:txBody>
      </p:sp>
      <p:sp>
        <p:nvSpPr>
          <p:cNvPr id="55300" name="Rectangle 2"/>
          <p:cNvSpPr>
            <a:spLocks noGrp="1" noRot="1" noChangeAspect="1" noChangeArrowheads="1" noTextEdit="1"/>
          </p:cNvSpPr>
          <p:nvPr>
            <p:ph type="sldImg"/>
          </p:nvPr>
        </p:nvSpPr>
        <p:spPr>
          <a:xfrm>
            <a:off x="1262063" y="741363"/>
            <a:ext cx="4460875" cy="2509837"/>
          </a:xfrm>
          <a:ln/>
        </p:spPr>
      </p:sp>
      <p:sp>
        <p:nvSpPr>
          <p:cNvPr id="55301" name="Rectangle 3"/>
          <p:cNvSpPr>
            <a:spLocks noGrp="1" noChangeArrowheads="1"/>
          </p:cNvSpPr>
          <p:nvPr>
            <p:ph type="body" idx="1"/>
          </p:nvPr>
        </p:nvSpPr>
        <p:spPr>
          <a:noFill/>
        </p:spPr>
        <p:txBody>
          <a:bodyPr/>
          <a:lstStyle/>
          <a:p>
            <a:pPr eaLnBrk="1" hangingPunct="1">
              <a:spcBef>
                <a:spcPct val="0"/>
              </a:spcBef>
            </a:pPr>
            <a:r>
              <a:rPr lang="de-DE" altLang="de-DE" sz="1000" dirty="0"/>
              <a:t>HAW = Hochschule für angewandte Wissenschaften (früher Fachhochschulen)</a:t>
            </a:r>
          </a:p>
        </p:txBody>
      </p:sp>
    </p:spTree>
    <p:extLst>
      <p:ext uri="{BB962C8B-B14F-4D97-AF65-F5344CB8AC3E}">
        <p14:creationId xmlns:p14="http://schemas.microsoft.com/office/powerpoint/2010/main" val="345103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49688" y="94091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4" tIns="45982" rIns="91964" bIns="45982" anchor="b"/>
          <a:lstStyle>
            <a:lvl1pPr defTabSz="955675" eaLnBrk="0" hangingPunct="0">
              <a:defRPr>
                <a:solidFill>
                  <a:schemeClr val="tx1"/>
                </a:solidFill>
                <a:latin typeface="Arial" charset="0"/>
              </a:defRPr>
            </a:lvl1pPr>
            <a:lvl2pPr marL="742950" indent="-285750" defTabSz="955675" eaLnBrk="0" hangingPunct="0">
              <a:defRPr>
                <a:solidFill>
                  <a:schemeClr val="tx1"/>
                </a:solidFill>
                <a:latin typeface="Arial" charset="0"/>
              </a:defRPr>
            </a:lvl2pPr>
            <a:lvl3pPr marL="1143000" indent="-228600" defTabSz="955675" eaLnBrk="0" hangingPunct="0">
              <a:defRPr>
                <a:solidFill>
                  <a:schemeClr val="tx1"/>
                </a:solidFill>
                <a:latin typeface="Arial" charset="0"/>
              </a:defRPr>
            </a:lvl3pPr>
            <a:lvl4pPr marL="1600200" indent="-228600" defTabSz="955675" eaLnBrk="0" hangingPunct="0">
              <a:defRPr>
                <a:solidFill>
                  <a:schemeClr val="tx1"/>
                </a:solidFill>
                <a:latin typeface="Arial" charset="0"/>
              </a:defRPr>
            </a:lvl4pPr>
            <a:lvl5pPr marL="2057400" indent="-228600" defTabSz="955675" eaLnBrk="0" hangingPunct="0">
              <a:defRPr>
                <a:solidFill>
                  <a:schemeClr val="tx1"/>
                </a:solidFill>
                <a:latin typeface="Arial" charset="0"/>
              </a:defRPr>
            </a:lvl5pPr>
            <a:lvl6pPr marL="2514600" indent="-228600" defTabSz="955675" eaLnBrk="0" fontAlgn="base" hangingPunct="0">
              <a:spcBef>
                <a:spcPct val="0"/>
              </a:spcBef>
              <a:spcAft>
                <a:spcPct val="0"/>
              </a:spcAft>
              <a:defRPr>
                <a:solidFill>
                  <a:schemeClr val="tx1"/>
                </a:solidFill>
                <a:latin typeface="Arial" charset="0"/>
              </a:defRPr>
            </a:lvl6pPr>
            <a:lvl7pPr marL="2971800" indent="-228600" defTabSz="955675" eaLnBrk="0" fontAlgn="base" hangingPunct="0">
              <a:spcBef>
                <a:spcPct val="0"/>
              </a:spcBef>
              <a:spcAft>
                <a:spcPct val="0"/>
              </a:spcAft>
              <a:defRPr>
                <a:solidFill>
                  <a:schemeClr val="tx1"/>
                </a:solidFill>
                <a:latin typeface="Arial" charset="0"/>
              </a:defRPr>
            </a:lvl7pPr>
            <a:lvl8pPr marL="3429000" indent="-228600" defTabSz="955675" eaLnBrk="0" fontAlgn="base" hangingPunct="0">
              <a:spcBef>
                <a:spcPct val="0"/>
              </a:spcBef>
              <a:spcAft>
                <a:spcPct val="0"/>
              </a:spcAft>
              <a:defRPr>
                <a:solidFill>
                  <a:schemeClr val="tx1"/>
                </a:solidFill>
                <a:latin typeface="Arial" charset="0"/>
              </a:defRPr>
            </a:lvl8pPr>
            <a:lvl9pPr marL="3886200" indent="-228600" defTabSz="955675" eaLnBrk="0" fontAlgn="base" hangingPunct="0">
              <a:spcBef>
                <a:spcPct val="0"/>
              </a:spcBef>
              <a:spcAft>
                <a:spcPct val="0"/>
              </a:spcAft>
              <a:defRPr>
                <a:solidFill>
                  <a:schemeClr val="tx1"/>
                </a:solidFill>
                <a:latin typeface="Arial" charset="0"/>
              </a:defRPr>
            </a:lvl9pPr>
          </a:lstStyle>
          <a:p>
            <a:pPr algn="r" eaLnBrk="1" hangingPunct="1"/>
            <a:fld id="{FB88EBA6-EF78-402F-9468-1EAB150AC604}" type="slidenum">
              <a:rPr lang="de-DE" altLang="de-DE" sz="1200">
                <a:latin typeface="Tahoma" pitchFamily="34" charset="0"/>
              </a:rPr>
              <a:pPr algn="r" eaLnBrk="1" hangingPunct="1"/>
              <a:t>18</a:t>
            </a:fld>
            <a:endParaRPr lang="de-DE" altLang="de-DE" sz="1200" dirty="0">
              <a:latin typeface="Tahoma" pitchFamily="34" charset="0"/>
            </a:endParaRPr>
          </a:p>
        </p:txBody>
      </p:sp>
      <p:sp>
        <p:nvSpPr>
          <p:cNvPr id="56323" name="Rectangle 2"/>
          <p:cNvSpPr>
            <a:spLocks noGrp="1" noRot="1" noChangeAspect="1" noChangeArrowheads="1" noTextEdit="1"/>
          </p:cNvSpPr>
          <p:nvPr>
            <p:ph type="sldImg"/>
          </p:nvPr>
        </p:nvSpPr>
        <p:spPr>
          <a:xfrm>
            <a:off x="1262063" y="741363"/>
            <a:ext cx="4460875" cy="2509837"/>
          </a:xfrm>
          <a:ln/>
        </p:spPr>
      </p:sp>
      <p:sp>
        <p:nvSpPr>
          <p:cNvPr id="56324" name="Rectangle 3"/>
          <p:cNvSpPr>
            <a:spLocks noGrp="1" noChangeArrowheads="1"/>
          </p:cNvSpPr>
          <p:nvPr>
            <p:ph type="body" idx="1"/>
          </p:nvPr>
        </p:nvSpPr>
        <p:spPr>
          <a:noFill/>
        </p:spPr>
        <p:txBody>
          <a:bodyPr/>
          <a:lstStyle/>
          <a:p>
            <a:pPr eaLnBrk="1" hangingPunct="1"/>
            <a:r>
              <a:rPr lang="de-DE" altLang="de-DE" dirty="0"/>
              <a:t> An den Beruflichen Oberschulen sind folgende Abschlüsse möglich:</a:t>
            </a:r>
          </a:p>
          <a:p>
            <a:pPr eaLnBrk="1" hangingPunct="1"/>
            <a:endParaRPr lang="de-DE" altLang="de-DE" dirty="0"/>
          </a:p>
          <a:p>
            <a:pPr eaLnBrk="1" hangingPunct="1">
              <a:buFontTx/>
              <a:buChar char="•"/>
            </a:pPr>
            <a:r>
              <a:rPr lang="de-DE" altLang="de-DE" dirty="0"/>
              <a:t> </a:t>
            </a:r>
            <a:r>
              <a:rPr lang="de-DE" altLang="de-DE" b="1" dirty="0"/>
              <a:t>Fachabitur</a:t>
            </a:r>
            <a:r>
              <a:rPr lang="de-DE" altLang="de-DE" dirty="0"/>
              <a:t> nach der 12. Jahrgangsstufe (</a:t>
            </a:r>
            <a:r>
              <a:rPr lang="de-DE" altLang="de-DE" b="1" dirty="0"/>
              <a:t>allgemeine Fachhochschulreife</a:t>
            </a:r>
            <a:r>
              <a:rPr lang="de-DE" altLang="de-DE" dirty="0"/>
              <a:t> in 2 Jahren); berechtigt zum Studium aller Studiengänge an Fachhochschulen (Hochschulen für angewandte Wissenschaften).</a:t>
            </a:r>
          </a:p>
          <a:p>
            <a:pPr eaLnBrk="1" hangingPunct="1"/>
            <a:endParaRPr lang="de-DE" altLang="de-DE" dirty="0"/>
          </a:p>
          <a:p>
            <a:pPr eaLnBrk="1" hangingPunct="1"/>
            <a:r>
              <a:rPr lang="de-DE" altLang="de-DE" dirty="0"/>
              <a:t>Alle Abschlüsse der Beruflichen Oberschule werden in ganz Deutschland anerkannt.</a:t>
            </a:r>
          </a:p>
          <a:p>
            <a:pPr eaLnBrk="1" hangingPunct="1"/>
            <a:endParaRPr lang="de-DE" altLang="de-DE" dirty="0"/>
          </a:p>
        </p:txBody>
      </p:sp>
    </p:spTree>
    <p:extLst>
      <p:ext uri="{BB962C8B-B14F-4D97-AF65-F5344CB8AC3E}">
        <p14:creationId xmlns:p14="http://schemas.microsoft.com/office/powerpoint/2010/main" val="284787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9163" eaLnBrk="0" hangingPunct="0">
              <a:defRPr>
                <a:solidFill>
                  <a:schemeClr val="tx1"/>
                </a:solidFill>
                <a:latin typeface="Arial" charset="0"/>
              </a:defRPr>
            </a:lvl1pPr>
            <a:lvl2pPr marL="742950" indent="-285750" defTabSz="919163" eaLnBrk="0" hangingPunct="0">
              <a:defRPr>
                <a:solidFill>
                  <a:schemeClr val="tx1"/>
                </a:solidFill>
                <a:latin typeface="Arial" charset="0"/>
              </a:defRPr>
            </a:lvl2pPr>
            <a:lvl3pPr marL="1143000" indent="-228600" defTabSz="919163" eaLnBrk="0" hangingPunct="0">
              <a:defRPr>
                <a:solidFill>
                  <a:schemeClr val="tx1"/>
                </a:solidFill>
                <a:latin typeface="Arial" charset="0"/>
              </a:defRPr>
            </a:lvl3pPr>
            <a:lvl4pPr marL="1600200" indent="-228600" defTabSz="919163" eaLnBrk="0" hangingPunct="0">
              <a:defRPr>
                <a:solidFill>
                  <a:schemeClr val="tx1"/>
                </a:solidFill>
                <a:latin typeface="Arial" charset="0"/>
              </a:defRPr>
            </a:lvl4pPr>
            <a:lvl5pPr marL="2057400" indent="-228600" defTabSz="919163" eaLnBrk="0" hangingPunct="0">
              <a:defRPr>
                <a:solidFill>
                  <a:schemeClr val="tx1"/>
                </a:solidFill>
                <a:latin typeface="Arial" charset="0"/>
              </a:defRPr>
            </a:lvl5pPr>
            <a:lvl6pPr marL="2514600" indent="-228600" defTabSz="919163" eaLnBrk="0" fontAlgn="base" hangingPunct="0">
              <a:spcBef>
                <a:spcPct val="0"/>
              </a:spcBef>
              <a:spcAft>
                <a:spcPct val="0"/>
              </a:spcAft>
              <a:defRPr>
                <a:solidFill>
                  <a:schemeClr val="tx1"/>
                </a:solidFill>
                <a:latin typeface="Arial" charset="0"/>
              </a:defRPr>
            </a:lvl6pPr>
            <a:lvl7pPr marL="2971800" indent="-228600" defTabSz="919163" eaLnBrk="0" fontAlgn="base" hangingPunct="0">
              <a:spcBef>
                <a:spcPct val="0"/>
              </a:spcBef>
              <a:spcAft>
                <a:spcPct val="0"/>
              </a:spcAft>
              <a:defRPr>
                <a:solidFill>
                  <a:schemeClr val="tx1"/>
                </a:solidFill>
                <a:latin typeface="Arial" charset="0"/>
              </a:defRPr>
            </a:lvl7pPr>
            <a:lvl8pPr marL="3429000" indent="-228600" defTabSz="919163" eaLnBrk="0" fontAlgn="base" hangingPunct="0">
              <a:spcBef>
                <a:spcPct val="0"/>
              </a:spcBef>
              <a:spcAft>
                <a:spcPct val="0"/>
              </a:spcAft>
              <a:defRPr>
                <a:solidFill>
                  <a:schemeClr val="tx1"/>
                </a:solidFill>
                <a:latin typeface="Arial" charset="0"/>
              </a:defRPr>
            </a:lvl8pPr>
            <a:lvl9pPr marL="3886200" indent="-228600" defTabSz="919163" eaLnBrk="0" fontAlgn="base" hangingPunct="0">
              <a:spcBef>
                <a:spcPct val="0"/>
              </a:spcBef>
              <a:spcAft>
                <a:spcPct val="0"/>
              </a:spcAft>
              <a:defRPr>
                <a:solidFill>
                  <a:schemeClr val="tx1"/>
                </a:solidFill>
                <a:latin typeface="Arial" charset="0"/>
              </a:defRPr>
            </a:lvl9pPr>
          </a:lstStyle>
          <a:p>
            <a:pPr eaLnBrk="1" hangingPunct="1"/>
            <a:fld id="{0CC32583-C1E5-4EAD-BE7D-36C1343EC47A}" type="slidenum">
              <a:rPr lang="de-DE" altLang="de-DE" sz="1300" smtClean="0">
                <a:latin typeface="Tahoma" pitchFamily="34" charset="0"/>
              </a:rPr>
              <a:pPr eaLnBrk="1" hangingPunct="1"/>
              <a:t>19</a:t>
            </a:fld>
            <a:endParaRPr lang="de-DE" altLang="de-DE" sz="1300" dirty="0">
              <a:latin typeface="Tahoma" pitchFamily="34" charset="0"/>
            </a:endParaRPr>
          </a:p>
        </p:txBody>
      </p:sp>
      <p:sp>
        <p:nvSpPr>
          <p:cNvPr id="57347" name="Rectangle 2"/>
          <p:cNvSpPr>
            <a:spLocks noGrp="1" noRot="1" noChangeAspect="1" noChangeArrowheads="1" noTextEdit="1"/>
          </p:cNvSpPr>
          <p:nvPr>
            <p:ph type="sldImg"/>
          </p:nvPr>
        </p:nvSpPr>
        <p:spPr>
          <a:xfrm>
            <a:off x="1262063" y="741363"/>
            <a:ext cx="4460875" cy="2509837"/>
          </a:xfrm>
          <a:ln/>
        </p:spPr>
      </p:sp>
      <p:sp>
        <p:nvSpPr>
          <p:cNvPr id="57348" name="Rectangle 3"/>
          <p:cNvSpPr>
            <a:spLocks noGrp="1" noChangeArrowheads="1"/>
          </p:cNvSpPr>
          <p:nvPr>
            <p:ph type="body" idx="1"/>
          </p:nvPr>
        </p:nvSpPr>
        <p:spPr>
          <a:noFill/>
        </p:spPr>
        <p:txBody>
          <a:bodyPr/>
          <a:lstStyle/>
          <a:p>
            <a:pPr eaLnBrk="1" hangingPunct="1"/>
            <a:r>
              <a:rPr lang="de-DE" altLang="de-DE" dirty="0"/>
              <a:t>Das Zeugnis der </a:t>
            </a:r>
            <a:r>
              <a:rPr lang="de-DE" altLang="de-DE" b="1" dirty="0"/>
              <a:t>fachgebundenen Hochschulreife</a:t>
            </a:r>
            <a:r>
              <a:rPr lang="de-DE" altLang="de-DE" dirty="0"/>
              <a:t> einer öffentlichen oder staatlich anerkannten privaten Berufsoberschule oder Fachoberschule berechtigt zu Studiengängen an der Universität oder Kunsthochschule, die für die jeweilige Ausbildungsrichtung einschlägig sind, z.B. FOS Soziales – Studiengänge im pädagogisch-sozialen Bereich, oder Studium an Fachhochschulen (Hochschulen für angewandte Wissenschaften)</a:t>
            </a:r>
          </a:p>
        </p:txBody>
      </p:sp>
    </p:spTree>
    <p:extLst>
      <p:ext uri="{BB962C8B-B14F-4D97-AF65-F5344CB8AC3E}">
        <p14:creationId xmlns:p14="http://schemas.microsoft.com/office/powerpoint/2010/main" val="323046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49688" y="94091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4" tIns="45982" rIns="91964" bIns="45982" anchor="b"/>
          <a:lstStyle>
            <a:lvl1pPr defTabSz="955675" eaLnBrk="0" hangingPunct="0">
              <a:defRPr>
                <a:solidFill>
                  <a:schemeClr val="tx1"/>
                </a:solidFill>
                <a:latin typeface="Arial" charset="0"/>
              </a:defRPr>
            </a:lvl1pPr>
            <a:lvl2pPr marL="742950" indent="-285750" defTabSz="955675" eaLnBrk="0" hangingPunct="0">
              <a:defRPr>
                <a:solidFill>
                  <a:schemeClr val="tx1"/>
                </a:solidFill>
                <a:latin typeface="Arial" charset="0"/>
              </a:defRPr>
            </a:lvl2pPr>
            <a:lvl3pPr marL="1143000" indent="-228600" defTabSz="955675" eaLnBrk="0" hangingPunct="0">
              <a:defRPr>
                <a:solidFill>
                  <a:schemeClr val="tx1"/>
                </a:solidFill>
                <a:latin typeface="Arial" charset="0"/>
              </a:defRPr>
            </a:lvl3pPr>
            <a:lvl4pPr marL="1600200" indent="-228600" defTabSz="955675" eaLnBrk="0" hangingPunct="0">
              <a:defRPr>
                <a:solidFill>
                  <a:schemeClr val="tx1"/>
                </a:solidFill>
                <a:latin typeface="Arial" charset="0"/>
              </a:defRPr>
            </a:lvl4pPr>
            <a:lvl5pPr marL="2057400" indent="-228600" defTabSz="955675" eaLnBrk="0" hangingPunct="0">
              <a:defRPr>
                <a:solidFill>
                  <a:schemeClr val="tx1"/>
                </a:solidFill>
                <a:latin typeface="Arial" charset="0"/>
              </a:defRPr>
            </a:lvl5pPr>
            <a:lvl6pPr marL="2514600" indent="-228600" defTabSz="955675" eaLnBrk="0" fontAlgn="base" hangingPunct="0">
              <a:spcBef>
                <a:spcPct val="0"/>
              </a:spcBef>
              <a:spcAft>
                <a:spcPct val="0"/>
              </a:spcAft>
              <a:defRPr>
                <a:solidFill>
                  <a:schemeClr val="tx1"/>
                </a:solidFill>
                <a:latin typeface="Arial" charset="0"/>
              </a:defRPr>
            </a:lvl6pPr>
            <a:lvl7pPr marL="2971800" indent="-228600" defTabSz="955675" eaLnBrk="0" fontAlgn="base" hangingPunct="0">
              <a:spcBef>
                <a:spcPct val="0"/>
              </a:spcBef>
              <a:spcAft>
                <a:spcPct val="0"/>
              </a:spcAft>
              <a:defRPr>
                <a:solidFill>
                  <a:schemeClr val="tx1"/>
                </a:solidFill>
                <a:latin typeface="Arial" charset="0"/>
              </a:defRPr>
            </a:lvl7pPr>
            <a:lvl8pPr marL="3429000" indent="-228600" defTabSz="955675" eaLnBrk="0" fontAlgn="base" hangingPunct="0">
              <a:spcBef>
                <a:spcPct val="0"/>
              </a:spcBef>
              <a:spcAft>
                <a:spcPct val="0"/>
              </a:spcAft>
              <a:defRPr>
                <a:solidFill>
                  <a:schemeClr val="tx1"/>
                </a:solidFill>
                <a:latin typeface="Arial" charset="0"/>
              </a:defRPr>
            </a:lvl8pPr>
            <a:lvl9pPr marL="3886200" indent="-228600" defTabSz="955675" eaLnBrk="0" fontAlgn="base" hangingPunct="0">
              <a:spcBef>
                <a:spcPct val="0"/>
              </a:spcBef>
              <a:spcAft>
                <a:spcPct val="0"/>
              </a:spcAft>
              <a:defRPr>
                <a:solidFill>
                  <a:schemeClr val="tx1"/>
                </a:solidFill>
                <a:latin typeface="Arial" charset="0"/>
              </a:defRPr>
            </a:lvl9pPr>
          </a:lstStyle>
          <a:p>
            <a:pPr algn="r" eaLnBrk="1" hangingPunct="1"/>
            <a:fld id="{5063B104-28FB-4BE9-8778-35E370AAB468}" type="slidenum">
              <a:rPr lang="de-DE" altLang="de-DE" sz="1200">
                <a:latin typeface="Tahoma" pitchFamily="34" charset="0"/>
              </a:rPr>
              <a:pPr algn="r" eaLnBrk="1" hangingPunct="1"/>
              <a:t>20</a:t>
            </a:fld>
            <a:endParaRPr lang="de-DE" altLang="de-DE" sz="1200" dirty="0">
              <a:latin typeface="Tahoma" pitchFamily="34" charset="0"/>
            </a:endParaRPr>
          </a:p>
        </p:txBody>
      </p:sp>
      <p:sp>
        <p:nvSpPr>
          <p:cNvPr id="58371" name="Rectangle 2"/>
          <p:cNvSpPr>
            <a:spLocks noGrp="1" noRot="1" noChangeAspect="1" noChangeArrowheads="1" noTextEdit="1"/>
          </p:cNvSpPr>
          <p:nvPr>
            <p:ph type="sldImg"/>
          </p:nvPr>
        </p:nvSpPr>
        <p:spPr>
          <a:xfrm>
            <a:off x="1262063" y="741363"/>
            <a:ext cx="4460875" cy="2509837"/>
          </a:xfrm>
          <a:ln/>
        </p:spPr>
      </p:sp>
      <p:sp>
        <p:nvSpPr>
          <p:cNvPr id="58372" name="Rectangle 3"/>
          <p:cNvSpPr>
            <a:spLocks noGrp="1" noChangeArrowheads="1"/>
          </p:cNvSpPr>
          <p:nvPr>
            <p:ph type="body" idx="1"/>
          </p:nvPr>
        </p:nvSpPr>
        <p:spPr>
          <a:noFill/>
        </p:spPr>
        <p:txBody>
          <a:bodyPr/>
          <a:lstStyle/>
          <a:p>
            <a:pPr eaLnBrk="1" hangingPunct="1"/>
            <a:r>
              <a:rPr lang="de-DE" altLang="de-DE" dirty="0"/>
              <a:t>Die </a:t>
            </a:r>
            <a:r>
              <a:rPr lang="de-DE" altLang="de-DE" b="1" dirty="0"/>
              <a:t>Allgemeine Hochschulreife</a:t>
            </a:r>
            <a:r>
              <a:rPr lang="de-DE" altLang="de-DE" dirty="0"/>
              <a:t> (Abitur am Gymnasium) berechtigt zu einem Studium aller Fachbereiche an </a:t>
            </a:r>
            <a:r>
              <a:rPr lang="de-DE" altLang="de-DE" b="1" dirty="0"/>
              <a:t>allen Universitäten</a:t>
            </a:r>
            <a:r>
              <a:rPr lang="de-DE" altLang="de-DE" dirty="0"/>
              <a:t> und Hochschulen für angewandte Wissenschaften (</a:t>
            </a:r>
            <a:r>
              <a:rPr lang="de-DE" altLang="de-DE" b="1" dirty="0"/>
              <a:t>Fachhochschulen</a:t>
            </a:r>
            <a:r>
              <a:rPr lang="de-DE" altLang="de-DE" dirty="0"/>
              <a:t>). </a:t>
            </a:r>
          </a:p>
          <a:p>
            <a:pPr eaLnBrk="1" hangingPunct="1"/>
            <a:endParaRPr lang="de-DE" altLang="de-DE" dirty="0"/>
          </a:p>
          <a:p>
            <a:pPr eaLnBrk="1" hangingPunct="1"/>
            <a:r>
              <a:rPr lang="de-DE" altLang="de-DE" dirty="0"/>
              <a:t>Die Allgemeine Hochschulreife an der Beruflichen Oberschule (Abitur an </a:t>
            </a:r>
            <a:r>
              <a:rPr lang="de-DE" altLang="de-DE" b="1" dirty="0"/>
              <a:t>FOS/BOS 13</a:t>
            </a:r>
            <a:r>
              <a:rPr lang="de-DE" altLang="de-DE" dirty="0"/>
              <a:t>; mit 2. Fremdsprache) berechtigt ebenfalls zu einem Studium aller Fachbereiche an allen Universitäten und Hochschulen für angewandte Wissenschaften. </a:t>
            </a:r>
          </a:p>
          <a:p>
            <a:pPr eaLnBrk="1" hangingPunct="1"/>
            <a:endParaRPr lang="de-DE" altLang="de-DE" dirty="0"/>
          </a:p>
          <a:p>
            <a:pPr eaLnBrk="1" hangingPunct="1"/>
            <a:r>
              <a:rPr lang="de-DE" altLang="de-DE" dirty="0"/>
              <a:t>	</a:t>
            </a:r>
          </a:p>
          <a:p>
            <a:pPr eaLnBrk="1" hangingPunct="1"/>
            <a:endParaRPr lang="de-DE" altLang="de-DE" dirty="0"/>
          </a:p>
        </p:txBody>
      </p:sp>
    </p:spTree>
    <p:extLst>
      <p:ext uri="{BB962C8B-B14F-4D97-AF65-F5344CB8AC3E}">
        <p14:creationId xmlns:p14="http://schemas.microsoft.com/office/powerpoint/2010/main" val="2077335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9163" eaLnBrk="0" hangingPunct="0">
              <a:defRPr>
                <a:solidFill>
                  <a:schemeClr val="tx1"/>
                </a:solidFill>
                <a:latin typeface="Arial" charset="0"/>
              </a:defRPr>
            </a:lvl1pPr>
            <a:lvl2pPr marL="742950" indent="-285750" defTabSz="919163" eaLnBrk="0" hangingPunct="0">
              <a:defRPr>
                <a:solidFill>
                  <a:schemeClr val="tx1"/>
                </a:solidFill>
                <a:latin typeface="Arial" charset="0"/>
              </a:defRPr>
            </a:lvl2pPr>
            <a:lvl3pPr marL="1143000" indent="-228600" defTabSz="919163" eaLnBrk="0" hangingPunct="0">
              <a:defRPr>
                <a:solidFill>
                  <a:schemeClr val="tx1"/>
                </a:solidFill>
                <a:latin typeface="Arial" charset="0"/>
              </a:defRPr>
            </a:lvl3pPr>
            <a:lvl4pPr marL="1600200" indent="-228600" defTabSz="919163" eaLnBrk="0" hangingPunct="0">
              <a:defRPr>
                <a:solidFill>
                  <a:schemeClr val="tx1"/>
                </a:solidFill>
                <a:latin typeface="Arial" charset="0"/>
              </a:defRPr>
            </a:lvl4pPr>
            <a:lvl5pPr marL="2057400" indent="-228600" defTabSz="919163" eaLnBrk="0" hangingPunct="0">
              <a:defRPr>
                <a:solidFill>
                  <a:schemeClr val="tx1"/>
                </a:solidFill>
                <a:latin typeface="Arial" charset="0"/>
              </a:defRPr>
            </a:lvl5pPr>
            <a:lvl6pPr marL="2514600" indent="-228600" defTabSz="919163" eaLnBrk="0" fontAlgn="base" hangingPunct="0">
              <a:spcBef>
                <a:spcPct val="0"/>
              </a:spcBef>
              <a:spcAft>
                <a:spcPct val="0"/>
              </a:spcAft>
              <a:defRPr>
                <a:solidFill>
                  <a:schemeClr val="tx1"/>
                </a:solidFill>
                <a:latin typeface="Arial" charset="0"/>
              </a:defRPr>
            </a:lvl6pPr>
            <a:lvl7pPr marL="2971800" indent="-228600" defTabSz="919163" eaLnBrk="0" fontAlgn="base" hangingPunct="0">
              <a:spcBef>
                <a:spcPct val="0"/>
              </a:spcBef>
              <a:spcAft>
                <a:spcPct val="0"/>
              </a:spcAft>
              <a:defRPr>
                <a:solidFill>
                  <a:schemeClr val="tx1"/>
                </a:solidFill>
                <a:latin typeface="Arial" charset="0"/>
              </a:defRPr>
            </a:lvl7pPr>
            <a:lvl8pPr marL="3429000" indent="-228600" defTabSz="919163" eaLnBrk="0" fontAlgn="base" hangingPunct="0">
              <a:spcBef>
                <a:spcPct val="0"/>
              </a:spcBef>
              <a:spcAft>
                <a:spcPct val="0"/>
              </a:spcAft>
              <a:defRPr>
                <a:solidFill>
                  <a:schemeClr val="tx1"/>
                </a:solidFill>
                <a:latin typeface="Arial" charset="0"/>
              </a:defRPr>
            </a:lvl8pPr>
            <a:lvl9pPr marL="3886200" indent="-228600" defTabSz="919163" eaLnBrk="0" fontAlgn="base" hangingPunct="0">
              <a:spcBef>
                <a:spcPct val="0"/>
              </a:spcBef>
              <a:spcAft>
                <a:spcPct val="0"/>
              </a:spcAft>
              <a:defRPr>
                <a:solidFill>
                  <a:schemeClr val="tx1"/>
                </a:solidFill>
                <a:latin typeface="Arial" charset="0"/>
              </a:defRPr>
            </a:lvl9pPr>
          </a:lstStyle>
          <a:p>
            <a:pPr eaLnBrk="1" hangingPunct="1"/>
            <a:fld id="{DEFF5EF4-21C7-4047-96EE-FBA6F00D7209}" type="slidenum">
              <a:rPr lang="de-DE" altLang="de-DE" sz="1300" smtClean="0">
                <a:latin typeface="Tahoma" pitchFamily="34" charset="0"/>
              </a:rPr>
              <a:pPr eaLnBrk="1" hangingPunct="1"/>
              <a:t>21</a:t>
            </a:fld>
            <a:endParaRPr lang="de-DE" altLang="de-DE" sz="1300" dirty="0">
              <a:latin typeface="Tahoma" pitchFamily="34" charset="0"/>
            </a:endParaRPr>
          </a:p>
        </p:txBody>
      </p:sp>
      <p:sp>
        <p:nvSpPr>
          <p:cNvPr id="59395" name="Rectangle 2"/>
          <p:cNvSpPr>
            <a:spLocks noGrp="1" noRot="1" noChangeAspect="1" noChangeArrowheads="1" noTextEdit="1"/>
          </p:cNvSpPr>
          <p:nvPr>
            <p:ph type="sldImg"/>
          </p:nvPr>
        </p:nvSpPr>
        <p:spPr>
          <a:xfrm>
            <a:off x="1262063" y="741363"/>
            <a:ext cx="4460875" cy="2509837"/>
          </a:xfrm>
          <a:ln/>
        </p:spPr>
      </p:sp>
      <p:sp>
        <p:nvSpPr>
          <p:cNvPr id="59396" name="Rectangle 3"/>
          <p:cNvSpPr>
            <a:spLocks noGrp="1" noChangeArrowheads="1"/>
          </p:cNvSpPr>
          <p:nvPr>
            <p:ph type="body" idx="1"/>
          </p:nvPr>
        </p:nvSpPr>
        <p:spPr>
          <a:noFill/>
        </p:spPr>
        <p:txBody>
          <a:bodyPr/>
          <a:lstStyle/>
          <a:p>
            <a:pPr eaLnBrk="1" hangingPunct="1">
              <a:lnSpc>
                <a:spcPct val="90000"/>
              </a:lnSpc>
            </a:pPr>
            <a:endParaRPr lang="de-DE" altLang="de-DE" sz="1000" dirty="0"/>
          </a:p>
        </p:txBody>
      </p:sp>
    </p:spTree>
    <p:extLst>
      <p:ext uri="{BB962C8B-B14F-4D97-AF65-F5344CB8AC3E}">
        <p14:creationId xmlns:p14="http://schemas.microsoft.com/office/powerpoint/2010/main" val="4553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1B51420-271A-4421-A21E-A9294B529759}"/>
              </a:ext>
            </a:extLst>
          </p:cNvPr>
          <p:cNvSpPr>
            <a:spLocks noGrp="1" noChangeArrowheads="1"/>
          </p:cNvSpPr>
          <p:nvPr>
            <p:ph type="hdr" sz="quarter"/>
          </p:nvPr>
        </p:nvSpPr>
        <p:spPr/>
        <p:txBody>
          <a:bodyPr/>
          <a:lstStyle>
            <a:lvl1pPr eaLnBrk="0" hangingPunct="0">
              <a:defRPr>
                <a:solidFill>
                  <a:schemeClr val="tx1"/>
                </a:solidFill>
                <a:latin typeface="Arial" panose="020B0604020202020204" pitchFamily="34" charset="0"/>
              </a:defRPr>
            </a:lvl1pPr>
            <a:lvl2pPr marL="743990" indent="-286150" eaLnBrk="0" hangingPunct="0">
              <a:defRPr>
                <a:solidFill>
                  <a:schemeClr val="tx1"/>
                </a:solidFill>
                <a:latin typeface="Arial" panose="020B0604020202020204" pitchFamily="34" charset="0"/>
              </a:defRPr>
            </a:lvl2pPr>
            <a:lvl3pPr marL="1144600" indent="-228920" eaLnBrk="0" hangingPunct="0">
              <a:defRPr>
                <a:solidFill>
                  <a:schemeClr val="tx1"/>
                </a:solidFill>
                <a:latin typeface="Arial" panose="020B0604020202020204" pitchFamily="34" charset="0"/>
              </a:defRPr>
            </a:lvl3pPr>
            <a:lvl4pPr marL="1602440" indent="-228920" eaLnBrk="0" hangingPunct="0">
              <a:defRPr>
                <a:solidFill>
                  <a:schemeClr val="tx1"/>
                </a:solidFill>
                <a:latin typeface="Arial" panose="020B0604020202020204" pitchFamily="34" charset="0"/>
              </a:defRPr>
            </a:lvl4pPr>
            <a:lvl5pPr marL="2060280" indent="-228920" eaLnBrk="0" hangingPunct="0">
              <a:defRPr>
                <a:solidFill>
                  <a:schemeClr val="tx1"/>
                </a:solidFill>
                <a:latin typeface="Arial" panose="020B0604020202020204" pitchFamily="34" charset="0"/>
              </a:defRPr>
            </a:lvl5pPr>
            <a:lvl6pPr marL="2518120" indent="-228920" eaLnBrk="0" fontAlgn="base" hangingPunct="0">
              <a:spcBef>
                <a:spcPct val="0"/>
              </a:spcBef>
              <a:spcAft>
                <a:spcPct val="0"/>
              </a:spcAft>
              <a:defRPr>
                <a:solidFill>
                  <a:schemeClr val="tx1"/>
                </a:solidFill>
                <a:latin typeface="Arial" panose="020B0604020202020204" pitchFamily="34" charset="0"/>
              </a:defRPr>
            </a:lvl6pPr>
            <a:lvl7pPr marL="2975961" indent="-228920" eaLnBrk="0" fontAlgn="base" hangingPunct="0">
              <a:spcBef>
                <a:spcPct val="0"/>
              </a:spcBef>
              <a:spcAft>
                <a:spcPct val="0"/>
              </a:spcAft>
              <a:defRPr>
                <a:solidFill>
                  <a:schemeClr val="tx1"/>
                </a:solidFill>
                <a:latin typeface="Arial" panose="020B0604020202020204" pitchFamily="34" charset="0"/>
              </a:defRPr>
            </a:lvl7pPr>
            <a:lvl8pPr marL="3433801" indent="-228920" eaLnBrk="0" fontAlgn="base" hangingPunct="0">
              <a:spcBef>
                <a:spcPct val="0"/>
              </a:spcBef>
              <a:spcAft>
                <a:spcPct val="0"/>
              </a:spcAft>
              <a:defRPr>
                <a:solidFill>
                  <a:schemeClr val="tx1"/>
                </a:solidFill>
                <a:latin typeface="Arial" panose="020B0604020202020204" pitchFamily="34" charset="0"/>
              </a:defRPr>
            </a:lvl8pPr>
            <a:lvl9pPr marL="3891641" indent="-22892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de-DE" altLang="de-DE" dirty="0"/>
              <a:t>Übertrittsberatung</a:t>
            </a:r>
          </a:p>
        </p:txBody>
      </p:sp>
      <p:sp>
        <p:nvSpPr>
          <p:cNvPr id="19459" name="Rectangle 7">
            <a:extLst>
              <a:ext uri="{FF2B5EF4-FFF2-40B4-BE49-F238E27FC236}">
                <a16:creationId xmlns:a16="http://schemas.microsoft.com/office/drawing/2014/main" id="{CD8C537A-F052-4C34-9A9B-370F381EF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4588" indent="-228600">
              <a:spcBef>
                <a:spcPct val="30000"/>
              </a:spcBef>
              <a:defRPr sz="1200">
                <a:solidFill>
                  <a:schemeClr val="tx1"/>
                </a:solidFill>
                <a:latin typeface="Arial" panose="020B0604020202020204" pitchFamily="34" charset="0"/>
              </a:defRPr>
            </a:lvl3pPr>
            <a:lvl4pPr marL="1601788" indent="-228600">
              <a:spcBef>
                <a:spcPct val="30000"/>
              </a:spcBef>
              <a:defRPr sz="1200">
                <a:solidFill>
                  <a:schemeClr val="tx1"/>
                </a:solidFill>
                <a:latin typeface="Arial" panose="020B0604020202020204" pitchFamily="34" charset="0"/>
              </a:defRPr>
            </a:lvl4pPr>
            <a:lvl5pPr marL="2058988" indent="-228600">
              <a:spcBef>
                <a:spcPct val="30000"/>
              </a:spcBef>
              <a:defRPr sz="1200">
                <a:solidFill>
                  <a:schemeClr val="tx1"/>
                </a:solidFill>
                <a:latin typeface="Arial" panose="020B0604020202020204" pitchFamily="34" charset="0"/>
              </a:defRPr>
            </a:lvl5pPr>
            <a:lvl6pPr marL="2516188" indent="-228600" eaLnBrk="0" fontAlgn="base" hangingPunct="0">
              <a:spcBef>
                <a:spcPct val="30000"/>
              </a:spcBef>
              <a:spcAft>
                <a:spcPct val="0"/>
              </a:spcAft>
              <a:defRPr sz="1200">
                <a:solidFill>
                  <a:schemeClr val="tx1"/>
                </a:solidFill>
                <a:latin typeface="Arial" panose="020B0604020202020204" pitchFamily="34" charset="0"/>
              </a:defRPr>
            </a:lvl6pPr>
            <a:lvl7pPr marL="2973388" indent="-228600" eaLnBrk="0" fontAlgn="base" hangingPunct="0">
              <a:spcBef>
                <a:spcPct val="30000"/>
              </a:spcBef>
              <a:spcAft>
                <a:spcPct val="0"/>
              </a:spcAft>
              <a:defRPr sz="1200">
                <a:solidFill>
                  <a:schemeClr val="tx1"/>
                </a:solidFill>
                <a:latin typeface="Arial" panose="020B0604020202020204" pitchFamily="34" charset="0"/>
              </a:defRPr>
            </a:lvl7pPr>
            <a:lvl8pPr marL="3430588" indent="-228600" eaLnBrk="0" fontAlgn="base" hangingPunct="0">
              <a:spcBef>
                <a:spcPct val="30000"/>
              </a:spcBef>
              <a:spcAft>
                <a:spcPct val="0"/>
              </a:spcAft>
              <a:defRPr sz="1200">
                <a:solidFill>
                  <a:schemeClr val="tx1"/>
                </a:solidFill>
                <a:latin typeface="Arial" panose="020B0604020202020204" pitchFamily="34" charset="0"/>
              </a:defRPr>
            </a:lvl8pPr>
            <a:lvl9pPr marL="3887788"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5B5CF1-0595-4F8D-944B-418BAC07C6CA}" type="slidenum">
              <a:rPr lang="de-DE" altLang="de-DE" sz="1800" smtClean="0"/>
              <a:pPr>
                <a:spcBef>
                  <a:spcPct val="0"/>
                </a:spcBef>
              </a:pPr>
              <a:t>2</a:t>
            </a:fld>
            <a:endParaRPr lang="de-DE" altLang="de-DE" sz="1800" dirty="0"/>
          </a:p>
        </p:txBody>
      </p:sp>
      <p:sp>
        <p:nvSpPr>
          <p:cNvPr id="19460" name="Rectangle 2">
            <a:extLst>
              <a:ext uri="{FF2B5EF4-FFF2-40B4-BE49-F238E27FC236}">
                <a16:creationId xmlns:a16="http://schemas.microsoft.com/office/drawing/2014/main" id="{ABC946E4-8DB1-436C-9B74-9DBEC079DCBA}"/>
              </a:ext>
            </a:extLst>
          </p:cNvPr>
          <p:cNvSpPr>
            <a:spLocks noGrp="1" noRot="1" noChangeAspect="1" noChangeArrowheads="1" noTextEdit="1"/>
          </p:cNvSpPr>
          <p:nvPr>
            <p:ph type="sldImg"/>
          </p:nvPr>
        </p:nvSpPr>
        <p:spPr>
          <a:xfrm>
            <a:off x="1262063" y="741363"/>
            <a:ext cx="4460875" cy="2509837"/>
          </a:xfrm>
          <a:ln/>
        </p:spPr>
      </p:sp>
      <p:sp>
        <p:nvSpPr>
          <p:cNvPr id="19461" name="Rectangle 3">
            <a:extLst>
              <a:ext uri="{FF2B5EF4-FFF2-40B4-BE49-F238E27FC236}">
                <a16:creationId xmlns:a16="http://schemas.microsoft.com/office/drawing/2014/main" id="{50FE7C0F-B35E-48D5-90C4-920BDB0750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92954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6041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2E2D93-CFC1-49B0-85FC-7BB764778107}" type="slidenum">
              <a:rPr lang="de-DE" altLang="de-DE" smtClean="0"/>
              <a:pPr eaLnBrk="1" hangingPunct="1"/>
              <a:t>23</a:t>
            </a:fld>
            <a:endParaRPr lang="de-DE" altLang="de-DE" dirty="0"/>
          </a:p>
        </p:txBody>
      </p:sp>
      <p:sp>
        <p:nvSpPr>
          <p:cNvPr id="60420" name="Rectangle 2"/>
          <p:cNvSpPr>
            <a:spLocks noGrp="1" noRot="1" noChangeAspect="1" noChangeArrowheads="1" noTextEdit="1"/>
          </p:cNvSpPr>
          <p:nvPr>
            <p:ph type="sldImg"/>
          </p:nvPr>
        </p:nvSpPr>
        <p:spPr>
          <a:xfrm>
            <a:off x="1262063" y="741363"/>
            <a:ext cx="4460875" cy="2509837"/>
          </a:xfrm>
          <a:ln/>
        </p:spPr>
      </p:sp>
      <p:sp>
        <p:nvSpPr>
          <p:cNvPr id="60421" name="Rectangle 3"/>
          <p:cNvSpPr>
            <a:spLocks noGrp="1" noChangeArrowheads="1"/>
          </p:cNvSpPr>
          <p:nvPr>
            <p:ph type="body" idx="1"/>
          </p:nvPr>
        </p:nvSpPr>
        <p:spPr>
          <a:noFill/>
        </p:spPr>
        <p:txBody>
          <a:bodyPr/>
          <a:lstStyle/>
          <a:p>
            <a:pPr eaLnBrk="1" hangingPunct="1"/>
            <a:r>
              <a:rPr lang="de-DE" altLang="de-DE" sz="1000" dirty="0"/>
              <a:t>- Möglichkeit bei Wechsel an das Gymnasium: Spätbeginnende Fremdsprache als zweite Fremdsprache (als Alternative zum sprachlichen Zweig z.B. an der Realschule)</a:t>
            </a:r>
          </a:p>
        </p:txBody>
      </p:sp>
    </p:spTree>
    <p:extLst>
      <p:ext uri="{BB962C8B-B14F-4D97-AF65-F5344CB8AC3E}">
        <p14:creationId xmlns:p14="http://schemas.microsoft.com/office/powerpoint/2010/main" val="13591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301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06EEF9-1894-423B-BDAD-4FBE44149FB6}" type="slidenum">
              <a:rPr lang="de-DE" altLang="de-DE" smtClean="0"/>
              <a:pPr eaLnBrk="1" hangingPunct="1"/>
              <a:t>26</a:t>
            </a:fld>
            <a:endParaRPr lang="de-DE" altLang="de-DE" dirty="0"/>
          </a:p>
        </p:txBody>
      </p:sp>
      <p:sp>
        <p:nvSpPr>
          <p:cNvPr id="43012" name="Rectangle 2"/>
          <p:cNvSpPr>
            <a:spLocks noGrp="1" noRot="1" noChangeAspect="1" noChangeArrowheads="1" noTextEdit="1"/>
          </p:cNvSpPr>
          <p:nvPr>
            <p:ph type="sldImg"/>
          </p:nvPr>
        </p:nvSpPr>
        <p:spPr>
          <a:xfrm>
            <a:off x="1262063" y="741363"/>
            <a:ext cx="4460875" cy="2509837"/>
          </a:xfrm>
          <a:ln/>
        </p:spPr>
      </p:sp>
      <p:sp>
        <p:nvSpPr>
          <p:cNvPr id="43013" name="Rectangle 3"/>
          <p:cNvSpPr>
            <a:spLocks noGrp="1" noChangeArrowheads="1"/>
          </p:cNvSpPr>
          <p:nvPr>
            <p:ph type="body" idx="1"/>
          </p:nvPr>
        </p:nvSpPr>
        <p:spPr>
          <a:noFill/>
        </p:spPr>
        <p:txBody>
          <a:bodyPr/>
          <a:lstStyle/>
          <a:p>
            <a:pPr eaLnBrk="1" hangingPunct="1">
              <a:buFontTx/>
              <a:buChar char="-"/>
            </a:pPr>
            <a:r>
              <a:rPr lang="de-DE" altLang="de-DE" dirty="0"/>
              <a:t>Blick auf die Lernprozesse als Perspektivenwechsel: weg von Leistungsorientierung hin zur Prozessorientierung</a:t>
            </a:r>
          </a:p>
          <a:p>
            <a:pPr eaLnBrk="1" hangingPunct="1">
              <a:buFontTx/>
              <a:buChar char="-"/>
            </a:pPr>
            <a:r>
              <a:rPr lang="de-DE" altLang="de-DE" dirty="0"/>
              <a:t>Positive Lernentwicklung bezieht sich auch auf den Persönlichkeitsbereich</a:t>
            </a:r>
          </a:p>
        </p:txBody>
      </p:sp>
    </p:spTree>
    <p:extLst>
      <p:ext uri="{BB962C8B-B14F-4D97-AF65-F5344CB8AC3E}">
        <p14:creationId xmlns:p14="http://schemas.microsoft.com/office/powerpoint/2010/main" val="279389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505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DF51A9-438B-4D3C-8B78-DD0F86D03923}" type="slidenum">
              <a:rPr lang="de-DE" altLang="de-DE" smtClean="0"/>
              <a:pPr eaLnBrk="1" hangingPunct="1"/>
              <a:t>31</a:t>
            </a:fld>
            <a:endParaRPr lang="de-DE" altLang="de-DE" dirty="0"/>
          </a:p>
        </p:txBody>
      </p:sp>
      <p:sp>
        <p:nvSpPr>
          <p:cNvPr id="45060" name="Rectangle 2"/>
          <p:cNvSpPr>
            <a:spLocks noGrp="1" noRot="1" noChangeAspect="1" noChangeArrowheads="1" noTextEdit="1"/>
          </p:cNvSpPr>
          <p:nvPr>
            <p:ph type="sldImg"/>
          </p:nvPr>
        </p:nvSpPr>
        <p:spPr>
          <a:xfrm>
            <a:off x="1262063" y="741363"/>
            <a:ext cx="4460875" cy="2509837"/>
          </a:xfrm>
          <a:ln/>
        </p:spPr>
      </p:sp>
      <p:sp>
        <p:nvSpPr>
          <p:cNvPr id="45061" name="Rectangle 3"/>
          <p:cNvSpPr>
            <a:spLocks noGrp="1" noChangeArrowheads="1"/>
          </p:cNvSpPr>
          <p:nvPr>
            <p:ph type="body" idx="1"/>
          </p:nvPr>
        </p:nvSpPr>
        <p:spPr>
          <a:noFill/>
        </p:spPr>
        <p:txBody>
          <a:bodyPr/>
          <a:lstStyle/>
          <a:p>
            <a:pPr eaLnBrk="1" hangingPunct="1">
              <a:spcBef>
                <a:spcPct val="50000"/>
              </a:spcBef>
            </a:pPr>
            <a:r>
              <a:rPr lang="de-DE" altLang="de-DE" dirty="0"/>
              <a:t>Das bayerische Schulsystem eröffnet jedem Schüler/in seinen bzw. ihren Weg, aber nicht jeder Schülerin und jedem Schüler denselben Weg. </a:t>
            </a:r>
          </a:p>
          <a:p>
            <a:pPr eaLnBrk="1" hangingPunct="1"/>
            <a:r>
              <a:rPr lang="de-DE" altLang="de-DE" dirty="0"/>
              <a:t>Die Leistungsfähigkeit Ihres Kinder kann sich im Laufe der Schulzeit ändern. </a:t>
            </a:r>
          </a:p>
          <a:p>
            <a:pPr eaLnBrk="1" hangingPunct="1"/>
            <a:r>
              <a:rPr lang="de-DE" altLang="de-DE" dirty="0"/>
              <a:t>Als Eltern haben Sie immer die Möglichkeit, den Bildungsweg Ihres Kindes den veränderten </a:t>
            </a:r>
            <a:br>
              <a:rPr lang="de-DE" altLang="de-DE" dirty="0"/>
            </a:br>
            <a:r>
              <a:rPr lang="de-DE" altLang="de-DE" dirty="0"/>
              <a:t>Gegebenheiten und Zielsetzungen anzupassen:</a:t>
            </a:r>
          </a:p>
          <a:p>
            <a:pPr eaLnBrk="1" hangingPunct="1"/>
            <a:r>
              <a:rPr lang="de-DE" altLang="de-DE" dirty="0"/>
              <a:t>Manchmal stellt sich der eingeschlagene Weg als zu anspruchsvoll (Überforderung) oder auch als zu wenig fordernd (Unterforderung) heraus.</a:t>
            </a:r>
          </a:p>
          <a:p>
            <a:pPr eaLnBrk="1" hangingPunct="1"/>
            <a:endParaRPr lang="de-DE" altLang="de-DE" dirty="0"/>
          </a:p>
          <a:p>
            <a:pPr eaLnBrk="1" hangingPunct="1">
              <a:spcBef>
                <a:spcPct val="50000"/>
              </a:spcBef>
            </a:pPr>
            <a:endParaRPr lang="de-DE" altLang="de-DE" dirty="0"/>
          </a:p>
          <a:p>
            <a:pPr eaLnBrk="1" hangingPunct="1"/>
            <a:endParaRPr lang="de-DE" altLang="de-DE" dirty="0"/>
          </a:p>
        </p:txBody>
      </p:sp>
    </p:spTree>
    <p:extLst>
      <p:ext uri="{BB962C8B-B14F-4D97-AF65-F5344CB8AC3E}">
        <p14:creationId xmlns:p14="http://schemas.microsoft.com/office/powerpoint/2010/main" val="2250097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608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FDAE78-F096-466E-9F25-DA852A7AF7D9}" type="slidenum">
              <a:rPr lang="de-DE" altLang="de-DE" smtClean="0"/>
              <a:pPr eaLnBrk="1" hangingPunct="1"/>
              <a:t>32</a:t>
            </a:fld>
            <a:endParaRPr lang="de-DE" altLang="de-DE" dirty="0"/>
          </a:p>
        </p:txBody>
      </p:sp>
      <p:sp>
        <p:nvSpPr>
          <p:cNvPr id="46084" name="Rectangle 2"/>
          <p:cNvSpPr>
            <a:spLocks noGrp="1" noRot="1" noChangeAspect="1" noChangeArrowheads="1" noTextEdit="1"/>
          </p:cNvSpPr>
          <p:nvPr>
            <p:ph type="sldImg"/>
          </p:nvPr>
        </p:nvSpPr>
        <p:spPr>
          <a:xfrm>
            <a:off x="1262063" y="741363"/>
            <a:ext cx="4460875" cy="2509837"/>
          </a:xfrm>
          <a:ln/>
        </p:spPr>
      </p:sp>
      <p:sp>
        <p:nvSpPr>
          <p:cNvPr id="46085" name="Rectangle 3"/>
          <p:cNvSpPr>
            <a:spLocks noGrp="1" noChangeArrowheads="1"/>
          </p:cNvSpPr>
          <p:nvPr>
            <p:ph type="body" idx="1"/>
          </p:nvPr>
        </p:nvSpPr>
        <p:spPr>
          <a:noFill/>
        </p:spPr>
        <p:txBody>
          <a:bodyPr/>
          <a:lstStyle/>
          <a:p>
            <a:pPr eaLnBrk="1" hangingPunct="1"/>
            <a:r>
              <a:rPr lang="de-DE" altLang="de-DE" dirty="0"/>
              <a:t>Das bayerische Schulsystem umfasst 13 Schularten. Das bedeutet: unterschiedliche</a:t>
            </a:r>
          </a:p>
          <a:p>
            <a:pPr eaLnBrk="1" hangingPunct="1">
              <a:buFontTx/>
              <a:buChar char="-"/>
            </a:pPr>
            <a:r>
              <a:rPr lang="de-DE" altLang="de-DE" dirty="0"/>
              <a:t> Schwerpunkte (sprachlich, naturwissenschaftlich, kaufmännisch, musisch)</a:t>
            </a:r>
          </a:p>
          <a:p>
            <a:pPr eaLnBrk="1" hangingPunct="1">
              <a:buFontTx/>
              <a:buChar char="-"/>
            </a:pPr>
            <a:r>
              <a:rPr lang="de-DE" altLang="de-DE" dirty="0"/>
              <a:t> Anforderungen (anschaulich – abstrakt, praktisch – theoretisch)</a:t>
            </a:r>
          </a:p>
          <a:p>
            <a:pPr eaLnBrk="1" hangingPunct="1">
              <a:buFontTx/>
              <a:buChar char="-"/>
            </a:pPr>
            <a:r>
              <a:rPr lang="de-DE" altLang="de-DE" dirty="0"/>
              <a:t> Ziele (Abschlüsse, berufliche Ziele, Studium …)</a:t>
            </a:r>
          </a:p>
          <a:p>
            <a:pPr eaLnBrk="1" hangingPunct="1">
              <a:buFontTx/>
              <a:buChar char="-"/>
            </a:pPr>
            <a:r>
              <a:rPr lang="de-DE" altLang="de-DE" dirty="0"/>
              <a:t> Geschwindigkeiten (für Abitur 8 Jahre Gymnasium, 9 Jahre über FOS und mindestens 11 Jahre über BOS mit Berufsausbildung)</a:t>
            </a:r>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412327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a:xfrm>
            <a:off x="1262063" y="741363"/>
            <a:ext cx="4460875" cy="2509837"/>
          </a:xfrm>
          <a:ln/>
        </p:spPr>
      </p:sp>
      <p:sp>
        <p:nvSpPr>
          <p:cNvPr id="66563" name="Notizenplatzhalter 2"/>
          <p:cNvSpPr>
            <a:spLocks noGrp="1"/>
          </p:cNvSpPr>
          <p:nvPr>
            <p:ph type="body" idx="1"/>
          </p:nvPr>
        </p:nvSpPr>
        <p:spPr>
          <a:noFill/>
        </p:spPr>
        <p:txBody>
          <a:bodyPr/>
          <a:lstStyle/>
          <a:p>
            <a:r>
              <a:rPr lang="de-DE" altLang="de-DE" dirty="0"/>
              <a:t>Unterschiedliche Perspektiven auf die Kinder auf dieser und nächster Folie:</a:t>
            </a:r>
          </a:p>
          <a:p>
            <a:r>
              <a:rPr lang="de-DE" altLang="de-DE" dirty="0"/>
              <a:t>Hier Aspekt </a:t>
            </a:r>
            <a:r>
              <a:rPr lang="de-DE" altLang="de-DE" b="1" u="sng" dirty="0"/>
              <a:t>Leistung</a:t>
            </a:r>
            <a:r>
              <a:rPr lang="de-DE" altLang="de-DE" dirty="0"/>
              <a:t>: Bayerns Grundschüler zeigen hohes Leistungsvermögen</a:t>
            </a:r>
          </a:p>
        </p:txBody>
      </p:sp>
      <p:sp>
        <p:nvSpPr>
          <p:cNvPr id="60420" name="Kopfzeilenplatzhalter 3"/>
          <p:cNvSpPr>
            <a:spLocks noGrp="1"/>
          </p:cNvSpPr>
          <p:nvPr>
            <p:ph type="hdr" sz="quarter"/>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de-DE" altLang="de-DE" dirty="0"/>
              <a:t>Übertrittsberatung</a:t>
            </a:r>
          </a:p>
        </p:txBody>
      </p:sp>
      <p:sp>
        <p:nvSpPr>
          <p:cNvPr id="66565" name="Foliennummernplatzhalter 4"/>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F447A9B-2FE2-40EC-849B-97CCDAF7F9C8}" type="slidenum">
              <a:rPr lang="de-DE" altLang="de-DE" sz="1800" smtClean="0"/>
              <a:pPr>
                <a:spcBef>
                  <a:spcPct val="0"/>
                </a:spcBef>
              </a:pPr>
              <a:t>33</a:t>
            </a:fld>
            <a:endParaRPr lang="de-DE" altLang="de-DE" sz="1800" dirty="0"/>
          </a:p>
        </p:txBody>
      </p:sp>
    </p:spTree>
    <p:extLst>
      <p:ext uri="{BB962C8B-B14F-4D97-AF65-F5344CB8AC3E}">
        <p14:creationId xmlns:p14="http://schemas.microsoft.com/office/powerpoint/2010/main" val="34547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xfrm>
            <a:off x="1262063" y="741363"/>
            <a:ext cx="4460875" cy="2509837"/>
          </a:xfrm>
          <a:ln/>
        </p:spPr>
      </p:sp>
      <p:sp>
        <p:nvSpPr>
          <p:cNvPr id="67587" name="Notizenplatzhalter 2"/>
          <p:cNvSpPr>
            <a:spLocks noGrp="1"/>
          </p:cNvSpPr>
          <p:nvPr>
            <p:ph type="body" idx="1"/>
          </p:nvPr>
        </p:nvSpPr>
        <p:spPr>
          <a:noFill/>
        </p:spPr>
        <p:txBody>
          <a:bodyPr/>
          <a:lstStyle/>
          <a:p>
            <a:r>
              <a:rPr lang="de-DE" altLang="de-DE" dirty="0"/>
              <a:t>Hier Aspekt </a:t>
            </a:r>
            <a:r>
              <a:rPr lang="de-DE" altLang="de-DE" b="1" u="sng" dirty="0"/>
              <a:t>Stressbelastung</a:t>
            </a:r>
            <a:r>
              <a:rPr lang="de-DE" altLang="de-DE" dirty="0"/>
              <a:t>: Grundschulkinder (deutschlandweit) fühlen sich in erheblichem Ausmaß durch die Schule gestresst!</a:t>
            </a:r>
          </a:p>
          <a:p>
            <a:r>
              <a:rPr lang="de-DE" altLang="de-DE" dirty="0"/>
              <a:t>Grafik von DAK für Präsentation freigegeben. </a:t>
            </a:r>
          </a:p>
          <a:p>
            <a:r>
              <a:rPr lang="de-DE" altLang="de-DE" dirty="0"/>
              <a:t>Erläuterung: http://www.spiegel.de/lebenundlernen/schule/dak-studie-zu-schul-stress-vier-von-zehn-schuelern-fuehlen-sich-ueberfordert-a-1165621.html </a:t>
            </a:r>
          </a:p>
        </p:txBody>
      </p:sp>
      <p:sp>
        <p:nvSpPr>
          <p:cNvPr id="61444" name="Kopfzeilenplatzhalter 3"/>
          <p:cNvSpPr>
            <a:spLocks noGrp="1"/>
          </p:cNvSpPr>
          <p:nvPr>
            <p:ph type="hdr" sz="quarter"/>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de-DE" altLang="de-DE" dirty="0"/>
              <a:t>Übertrittsberatung</a:t>
            </a:r>
          </a:p>
        </p:txBody>
      </p:sp>
      <p:sp>
        <p:nvSpPr>
          <p:cNvPr id="67589" name="Foliennummernplatzhalter 4"/>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00101B9-B42E-47CD-A018-5CD4181EC3E1}" type="slidenum">
              <a:rPr lang="de-DE" altLang="de-DE" sz="1800" smtClean="0"/>
              <a:pPr>
                <a:spcBef>
                  <a:spcPct val="0"/>
                </a:spcBef>
              </a:pPr>
              <a:t>36</a:t>
            </a:fld>
            <a:endParaRPr lang="de-DE" altLang="de-DE" sz="1800" dirty="0"/>
          </a:p>
        </p:txBody>
      </p:sp>
    </p:spTree>
    <p:extLst>
      <p:ext uri="{BB962C8B-B14F-4D97-AF65-F5344CB8AC3E}">
        <p14:creationId xmlns:p14="http://schemas.microsoft.com/office/powerpoint/2010/main" val="23207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xfrm>
            <a:off x="1262063" y="741363"/>
            <a:ext cx="4460875" cy="2509837"/>
          </a:xfrm>
          <a:ln/>
        </p:spPr>
      </p:sp>
      <p:sp>
        <p:nvSpPr>
          <p:cNvPr id="68611" name="Notizenplatzhalter 2"/>
          <p:cNvSpPr>
            <a:spLocks noGrp="1"/>
          </p:cNvSpPr>
          <p:nvPr>
            <p:ph type="body" idx="1"/>
          </p:nvPr>
        </p:nvSpPr>
        <p:spPr>
          <a:noFill/>
        </p:spPr>
        <p:txBody>
          <a:bodyPr/>
          <a:lstStyle/>
          <a:p>
            <a:r>
              <a:rPr lang="de-DE" altLang="de-DE" dirty="0"/>
              <a:t>Hier Aspekt </a:t>
            </a:r>
            <a:r>
              <a:rPr lang="de-DE" altLang="de-DE" b="1" u="sng" dirty="0"/>
              <a:t>Stressbelastung</a:t>
            </a:r>
            <a:r>
              <a:rPr lang="de-DE" altLang="de-DE" dirty="0"/>
              <a:t>: Grundschulkinder (deutschlandweit) fühlen sich in erheblichem Ausmaß durch die Schule gestresst!</a:t>
            </a:r>
          </a:p>
          <a:p>
            <a:r>
              <a:rPr lang="de-DE" altLang="de-DE" dirty="0"/>
              <a:t>Grafik von DAK für Präsentation freigegeben.</a:t>
            </a:r>
          </a:p>
          <a:p>
            <a:endParaRPr lang="de-DE" altLang="de-DE" dirty="0"/>
          </a:p>
        </p:txBody>
      </p:sp>
      <p:sp>
        <p:nvSpPr>
          <p:cNvPr id="61444" name="Kopfzeilenplatzhalter 3"/>
          <p:cNvSpPr>
            <a:spLocks noGrp="1"/>
          </p:cNvSpPr>
          <p:nvPr>
            <p:ph type="hdr" sz="quarter"/>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de-DE" altLang="de-DE" dirty="0"/>
              <a:t>Übertrittsberatung</a:t>
            </a:r>
          </a:p>
        </p:txBody>
      </p:sp>
      <p:sp>
        <p:nvSpPr>
          <p:cNvPr id="68613" name="Foliennummernplatzhalter 4"/>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2E016DF-C887-431A-A99C-8E9AB4A506CE}" type="slidenum">
              <a:rPr lang="de-DE" altLang="de-DE" sz="1800" smtClean="0"/>
              <a:pPr>
                <a:spcBef>
                  <a:spcPct val="0"/>
                </a:spcBef>
              </a:pPr>
              <a:t>37</a:t>
            </a:fld>
            <a:endParaRPr lang="de-DE" altLang="de-DE" sz="1800" dirty="0"/>
          </a:p>
        </p:txBody>
      </p:sp>
    </p:spTree>
    <p:extLst>
      <p:ext uri="{BB962C8B-B14F-4D97-AF65-F5344CB8AC3E}">
        <p14:creationId xmlns:p14="http://schemas.microsoft.com/office/powerpoint/2010/main" val="331456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6144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B87CA9-8C3A-4377-9B78-2656D3D40EFC}" type="slidenum">
              <a:rPr lang="de-DE" altLang="de-DE" smtClean="0"/>
              <a:pPr eaLnBrk="1" hangingPunct="1"/>
              <a:t>41</a:t>
            </a:fld>
            <a:endParaRPr lang="de-DE" altLang="de-DE" dirty="0"/>
          </a:p>
        </p:txBody>
      </p:sp>
      <p:sp>
        <p:nvSpPr>
          <p:cNvPr id="61444" name="Rectangle 2"/>
          <p:cNvSpPr>
            <a:spLocks noGrp="1" noRot="1" noChangeAspect="1" noChangeArrowheads="1" noTextEdit="1"/>
          </p:cNvSpPr>
          <p:nvPr>
            <p:ph type="sldImg"/>
          </p:nvPr>
        </p:nvSpPr>
        <p:spPr>
          <a:xfrm>
            <a:off x="1262063" y="741363"/>
            <a:ext cx="4460875" cy="2509837"/>
          </a:xfrm>
          <a:ln/>
        </p:spPr>
      </p:sp>
      <p:sp>
        <p:nvSpPr>
          <p:cNvPr id="61445"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07266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BD01477-E457-4F34-9D30-7D654EED8D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Arial" panose="020B0604020202020204" pitchFamily="34" charset="0"/>
              </a:defRPr>
            </a:lvl1pPr>
            <a:lvl2pPr marL="742950" indent="-285750" defTabSz="919163">
              <a:spcBef>
                <a:spcPct val="30000"/>
              </a:spcBef>
              <a:defRPr sz="1200">
                <a:solidFill>
                  <a:schemeClr val="tx1"/>
                </a:solidFill>
                <a:latin typeface="Arial" panose="020B0604020202020204" pitchFamily="34" charset="0"/>
              </a:defRPr>
            </a:lvl2pPr>
            <a:lvl3pPr marL="1144588" indent="-228600" defTabSz="919163">
              <a:spcBef>
                <a:spcPct val="30000"/>
              </a:spcBef>
              <a:defRPr sz="1200">
                <a:solidFill>
                  <a:schemeClr val="tx1"/>
                </a:solidFill>
                <a:latin typeface="Arial" panose="020B0604020202020204" pitchFamily="34" charset="0"/>
              </a:defRPr>
            </a:lvl3pPr>
            <a:lvl4pPr marL="1601788" indent="-228600" defTabSz="919163">
              <a:spcBef>
                <a:spcPct val="30000"/>
              </a:spcBef>
              <a:defRPr sz="1200">
                <a:solidFill>
                  <a:schemeClr val="tx1"/>
                </a:solidFill>
                <a:latin typeface="Arial" panose="020B0604020202020204" pitchFamily="34" charset="0"/>
              </a:defRPr>
            </a:lvl4pPr>
            <a:lvl5pPr marL="2058988" indent="-228600" defTabSz="919163">
              <a:spcBef>
                <a:spcPct val="30000"/>
              </a:spcBef>
              <a:defRPr sz="1200">
                <a:solidFill>
                  <a:schemeClr val="tx1"/>
                </a:solidFill>
                <a:latin typeface="Arial" panose="020B0604020202020204" pitchFamily="34" charset="0"/>
              </a:defRPr>
            </a:lvl5pPr>
            <a:lvl6pPr marL="2516188" indent="-228600" defTabSz="919163"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19163"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19163"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2CB44C-644D-4560-812B-2468123B2D8F}" type="slidenum">
              <a:rPr lang="de-DE" altLang="de-DE" sz="1300" smtClean="0">
                <a:latin typeface="Tahoma" panose="020B0604030504040204" pitchFamily="34" charset="0"/>
              </a:rPr>
              <a:pPr>
                <a:spcBef>
                  <a:spcPct val="0"/>
                </a:spcBef>
              </a:pPr>
              <a:t>42</a:t>
            </a:fld>
            <a:endParaRPr lang="de-DE" altLang="de-DE" sz="1300" dirty="0">
              <a:latin typeface="Tahoma" panose="020B0604030504040204" pitchFamily="34" charset="0"/>
            </a:endParaRPr>
          </a:p>
        </p:txBody>
      </p:sp>
      <p:sp>
        <p:nvSpPr>
          <p:cNvPr id="92163" name="Rectangle 2">
            <a:extLst>
              <a:ext uri="{FF2B5EF4-FFF2-40B4-BE49-F238E27FC236}">
                <a16:creationId xmlns:a16="http://schemas.microsoft.com/office/drawing/2014/main" id="{8FDBF653-A604-414E-AA33-B0123ED6C38E}"/>
              </a:ext>
            </a:extLst>
          </p:cNvPr>
          <p:cNvSpPr>
            <a:spLocks noGrp="1" noRot="1" noChangeAspect="1" noChangeArrowheads="1" noTextEdit="1"/>
          </p:cNvSpPr>
          <p:nvPr>
            <p:ph type="sldImg"/>
          </p:nvPr>
        </p:nvSpPr>
        <p:spPr>
          <a:xfrm>
            <a:off x="1262063" y="741363"/>
            <a:ext cx="4460875" cy="2509837"/>
          </a:xfrm>
          <a:ln/>
        </p:spPr>
      </p:sp>
      <p:sp>
        <p:nvSpPr>
          <p:cNvPr id="92164" name="Rectangle 3">
            <a:extLst>
              <a:ext uri="{FF2B5EF4-FFF2-40B4-BE49-F238E27FC236}">
                <a16:creationId xmlns:a16="http://schemas.microsoft.com/office/drawing/2014/main" id="{1BD34224-F416-40DC-A8E7-E6D7757048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e-DE" altLang="de-DE" dirty="0">
                <a:latin typeface="Arial" panose="020B0604020202020204" pitchFamily="34" charset="0"/>
              </a:rPr>
              <a:t>Der Bildungswegplaner ermöglicht Beratungsfachkräften, Eltern und Schüler_innen eine Übersicht über das differenzierte Schulsystem. Es ist auch möglich, den persönlichen Bildungsweg zu planen.</a:t>
            </a:r>
          </a:p>
        </p:txBody>
      </p:sp>
    </p:spTree>
    <p:extLst>
      <p:ext uri="{BB962C8B-B14F-4D97-AF65-F5344CB8AC3E}">
        <p14:creationId xmlns:p14="http://schemas.microsoft.com/office/powerpoint/2010/main" val="1646147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6246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7D1088-15F6-4E48-9895-799F684D7957}" type="slidenum">
              <a:rPr lang="de-DE" altLang="de-DE" smtClean="0"/>
              <a:pPr eaLnBrk="1" hangingPunct="1"/>
              <a:t>43</a:t>
            </a:fld>
            <a:endParaRPr lang="de-DE" altLang="de-DE" dirty="0"/>
          </a:p>
        </p:txBody>
      </p:sp>
      <p:sp>
        <p:nvSpPr>
          <p:cNvPr id="62468" name="Rectangle 2"/>
          <p:cNvSpPr>
            <a:spLocks noGrp="1" noRot="1" noChangeAspect="1" noChangeArrowheads="1" noTextEdit="1"/>
          </p:cNvSpPr>
          <p:nvPr>
            <p:ph type="sldImg"/>
          </p:nvPr>
        </p:nvSpPr>
        <p:spPr>
          <a:xfrm>
            <a:off x="1262063" y="741363"/>
            <a:ext cx="4460875" cy="2509837"/>
          </a:xfrm>
          <a:ln/>
        </p:spPr>
      </p:sp>
      <p:sp>
        <p:nvSpPr>
          <p:cNvPr id="62469"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12435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198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192991-CBAF-4EF7-B1E1-290B1666DC5C}" type="slidenum">
              <a:rPr lang="de-DE" altLang="de-DE" smtClean="0"/>
              <a:pPr eaLnBrk="1" hangingPunct="1"/>
              <a:t>3</a:t>
            </a:fld>
            <a:endParaRPr lang="de-DE" altLang="de-DE" dirty="0"/>
          </a:p>
        </p:txBody>
      </p:sp>
      <p:sp>
        <p:nvSpPr>
          <p:cNvPr id="41988" name="Rectangle 2"/>
          <p:cNvSpPr>
            <a:spLocks noGrp="1" noRot="1" noChangeAspect="1" noChangeArrowheads="1" noTextEdit="1"/>
          </p:cNvSpPr>
          <p:nvPr>
            <p:ph type="sldImg"/>
          </p:nvPr>
        </p:nvSpPr>
        <p:spPr>
          <a:xfrm>
            <a:off x="1262063" y="741363"/>
            <a:ext cx="4460875" cy="2509837"/>
          </a:xfrm>
          <a:ln/>
        </p:spPr>
      </p:sp>
      <p:sp>
        <p:nvSpPr>
          <p:cNvPr id="41989"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39324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217A172-852A-4CE8-9075-2C8BC50850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Arial" panose="020B0604020202020204" pitchFamily="34" charset="0"/>
              </a:defRPr>
            </a:lvl1pPr>
            <a:lvl2pPr marL="742950" indent="-285750" defTabSz="919163">
              <a:spcBef>
                <a:spcPct val="30000"/>
              </a:spcBef>
              <a:defRPr sz="1200">
                <a:solidFill>
                  <a:schemeClr val="tx1"/>
                </a:solidFill>
                <a:latin typeface="Arial" panose="020B0604020202020204" pitchFamily="34" charset="0"/>
              </a:defRPr>
            </a:lvl2pPr>
            <a:lvl3pPr marL="1144588" indent="-228600" defTabSz="919163">
              <a:spcBef>
                <a:spcPct val="30000"/>
              </a:spcBef>
              <a:defRPr sz="1200">
                <a:solidFill>
                  <a:schemeClr val="tx1"/>
                </a:solidFill>
                <a:latin typeface="Arial" panose="020B0604020202020204" pitchFamily="34" charset="0"/>
              </a:defRPr>
            </a:lvl3pPr>
            <a:lvl4pPr marL="1601788" indent="-228600" defTabSz="919163">
              <a:spcBef>
                <a:spcPct val="30000"/>
              </a:spcBef>
              <a:defRPr sz="1200">
                <a:solidFill>
                  <a:schemeClr val="tx1"/>
                </a:solidFill>
                <a:latin typeface="Arial" panose="020B0604020202020204" pitchFamily="34" charset="0"/>
              </a:defRPr>
            </a:lvl4pPr>
            <a:lvl5pPr marL="2058988" indent="-228600" defTabSz="919163">
              <a:spcBef>
                <a:spcPct val="30000"/>
              </a:spcBef>
              <a:defRPr sz="1200">
                <a:solidFill>
                  <a:schemeClr val="tx1"/>
                </a:solidFill>
                <a:latin typeface="Arial" panose="020B0604020202020204" pitchFamily="34" charset="0"/>
              </a:defRPr>
            </a:lvl5pPr>
            <a:lvl6pPr marL="2516188" indent="-228600" defTabSz="919163"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19163"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19163"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E26127-046F-4BB0-B6BA-2E46B987A073}" type="slidenum">
              <a:rPr lang="de-DE" altLang="de-DE" sz="1300" smtClean="0">
                <a:latin typeface="Tahoma" panose="020B0604030504040204" pitchFamily="34" charset="0"/>
              </a:rPr>
              <a:pPr>
                <a:spcBef>
                  <a:spcPct val="0"/>
                </a:spcBef>
              </a:pPr>
              <a:t>4</a:t>
            </a:fld>
            <a:endParaRPr lang="de-DE" altLang="de-DE" sz="1300" dirty="0">
              <a:latin typeface="Tahoma" panose="020B0604030504040204" pitchFamily="34" charset="0"/>
            </a:endParaRPr>
          </a:p>
        </p:txBody>
      </p:sp>
      <p:sp>
        <p:nvSpPr>
          <p:cNvPr id="25603" name="Rectangle 2">
            <a:extLst>
              <a:ext uri="{FF2B5EF4-FFF2-40B4-BE49-F238E27FC236}">
                <a16:creationId xmlns:a16="http://schemas.microsoft.com/office/drawing/2014/main" id="{25F4420B-6826-4525-AE4E-573A38B0E630}"/>
              </a:ext>
            </a:extLst>
          </p:cNvPr>
          <p:cNvSpPr>
            <a:spLocks noGrp="1" noRot="1" noChangeAspect="1" noChangeArrowheads="1" noTextEdit="1"/>
          </p:cNvSpPr>
          <p:nvPr>
            <p:ph type="sldImg"/>
          </p:nvPr>
        </p:nvSpPr>
        <p:spPr>
          <a:xfrm>
            <a:off x="1262063" y="741363"/>
            <a:ext cx="4460875" cy="2509837"/>
          </a:xfrm>
          <a:ln/>
        </p:spPr>
      </p:sp>
      <p:sp>
        <p:nvSpPr>
          <p:cNvPr id="25604" name="Rectangle 3">
            <a:extLst>
              <a:ext uri="{FF2B5EF4-FFF2-40B4-BE49-F238E27FC236}">
                <a16:creationId xmlns:a16="http://schemas.microsoft.com/office/drawing/2014/main" id="{9AA903DB-A2E5-4443-8D5A-7795A32833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27277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xfrm>
            <a:off x="1262063" y="741363"/>
            <a:ext cx="4460875" cy="2509837"/>
          </a:xfrm>
          <a:ln/>
        </p:spPr>
      </p:sp>
      <p:sp>
        <p:nvSpPr>
          <p:cNvPr id="47107" name="Notizenplatzhalter 2"/>
          <p:cNvSpPr>
            <a:spLocks noGrp="1"/>
          </p:cNvSpPr>
          <p:nvPr>
            <p:ph type="body" idx="1"/>
          </p:nvPr>
        </p:nvSpPr>
        <p:spPr>
          <a:noFill/>
        </p:spPr>
        <p:txBody>
          <a:bodyPr/>
          <a:lstStyle/>
          <a:p>
            <a:pPr eaLnBrk="1" hangingPunct="1"/>
            <a:r>
              <a:rPr lang="de-DE" altLang="de-DE" dirty="0"/>
              <a:t>Welche Bildungsschwerpunkte setzen die verschiedenen Schularten?</a:t>
            </a:r>
          </a:p>
          <a:p>
            <a:pPr eaLnBrk="1" hangingPunct="1"/>
            <a:r>
              <a:rPr lang="de-DE" altLang="de-DE" dirty="0"/>
              <a:t>Das bayerische Schulsystem eröffnet jedem Schüler/in seinen bzw. ihren Weg, aber nicht denselben Weg.</a:t>
            </a:r>
          </a:p>
          <a:p>
            <a:pPr eaLnBrk="1" hangingPunct="1"/>
            <a:r>
              <a:rPr lang="de-DE" altLang="de-DE" dirty="0"/>
              <a:t>Die Leistungsfähigkeit eines Kindes kann sich entwickeln und im Laufe der Schulzeit stark variieren.</a:t>
            </a:r>
          </a:p>
          <a:p>
            <a:pPr eaLnBrk="1" hangingPunct="1"/>
            <a:r>
              <a:rPr lang="de-DE" altLang="de-DE" dirty="0"/>
              <a:t>Es gibt immer die Möglichkeit, den Bildungsweg des Kindes den veränderten Gegebenheiten und Zielsetzungen anzupassen, um Über- oder Unterforderungen zu vermeiden.</a:t>
            </a:r>
          </a:p>
          <a:p>
            <a:pPr eaLnBrk="1" hangingPunct="1"/>
            <a:r>
              <a:rPr lang="de-DE" altLang="de-DE" dirty="0"/>
              <a:t>Das bayerische Schulsystem umfasst 13 Schularten. Das bedeutet: unterschiedliche</a:t>
            </a:r>
          </a:p>
          <a:p>
            <a:pPr eaLnBrk="1" hangingPunct="1">
              <a:buFontTx/>
              <a:buChar char="-"/>
            </a:pPr>
            <a:r>
              <a:rPr lang="de-DE" altLang="de-DE" dirty="0"/>
              <a:t> Schwerpunkte (sprachlich, naturwissenschaftlich, kaufmännisch, musisch)</a:t>
            </a:r>
          </a:p>
          <a:p>
            <a:pPr eaLnBrk="1" hangingPunct="1">
              <a:buFontTx/>
              <a:buChar char="-"/>
            </a:pPr>
            <a:r>
              <a:rPr lang="de-DE" altLang="de-DE" dirty="0"/>
              <a:t> Anforderungen (anschaulich – abstrakt, praktisch – theoretisch)</a:t>
            </a:r>
          </a:p>
          <a:p>
            <a:pPr eaLnBrk="1" hangingPunct="1">
              <a:buFontTx/>
              <a:buChar char="-"/>
            </a:pPr>
            <a:r>
              <a:rPr lang="de-DE" altLang="de-DE" dirty="0"/>
              <a:t> Ziele (Abschlüsse, berufliche Ziele, Studium …)</a:t>
            </a:r>
          </a:p>
          <a:p>
            <a:pPr eaLnBrk="1" hangingPunct="1">
              <a:buFontTx/>
              <a:buChar char="-"/>
            </a:pPr>
            <a:r>
              <a:rPr lang="de-DE" altLang="de-DE" dirty="0"/>
              <a:t> Geschwindigkeiten (für Abitur 8 Jahre Gymnasium, 9 Jahre über FOS und mindestens 11 Jahre über BOS mit Berufsausbildung)</a:t>
            </a:r>
          </a:p>
        </p:txBody>
      </p:sp>
      <p:sp>
        <p:nvSpPr>
          <p:cNvPr id="47108" name="Kopfzeilenplatzhalter 3"/>
          <p:cNvSpPr>
            <a:spLocks noGrp="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7109" name="Foliennummernplatzhalter 4"/>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FD6E06-9FED-4C14-AC04-F63B4D6EB730}" type="slidenum">
              <a:rPr lang="de-DE" altLang="de-DE" smtClean="0"/>
              <a:pPr eaLnBrk="1" hangingPunct="1"/>
              <a:t>5</a:t>
            </a:fld>
            <a:endParaRPr lang="de-DE" altLang="de-DE"/>
          </a:p>
        </p:txBody>
      </p:sp>
    </p:spTree>
    <p:extLst>
      <p:ext uri="{BB962C8B-B14F-4D97-AF65-F5344CB8AC3E}">
        <p14:creationId xmlns:p14="http://schemas.microsoft.com/office/powerpoint/2010/main" val="313004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737AD7F-8904-4AA2-A4FD-6220296990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Arial" panose="020B0604020202020204" pitchFamily="34" charset="0"/>
              </a:defRPr>
            </a:lvl1pPr>
            <a:lvl2pPr marL="742950" indent="-285750" defTabSz="919163">
              <a:spcBef>
                <a:spcPct val="30000"/>
              </a:spcBef>
              <a:defRPr sz="1200">
                <a:solidFill>
                  <a:schemeClr val="tx1"/>
                </a:solidFill>
                <a:latin typeface="Arial" panose="020B0604020202020204" pitchFamily="34" charset="0"/>
              </a:defRPr>
            </a:lvl2pPr>
            <a:lvl3pPr marL="1143000" indent="-228600" defTabSz="919163">
              <a:spcBef>
                <a:spcPct val="30000"/>
              </a:spcBef>
              <a:defRPr sz="1200">
                <a:solidFill>
                  <a:schemeClr val="tx1"/>
                </a:solidFill>
                <a:latin typeface="Arial" panose="020B0604020202020204" pitchFamily="34" charset="0"/>
              </a:defRPr>
            </a:lvl3pPr>
            <a:lvl4pPr marL="1600200" indent="-228600" defTabSz="919163">
              <a:spcBef>
                <a:spcPct val="30000"/>
              </a:spcBef>
              <a:defRPr sz="1200">
                <a:solidFill>
                  <a:schemeClr val="tx1"/>
                </a:solidFill>
                <a:latin typeface="Arial" panose="020B0604020202020204" pitchFamily="34" charset="0"/>
              </a:defRPr>
            </a:lvl4pPr>
            <a:lvl5pPr marL="2057400" indent="-228600" defTabSz="919163">
              <a:spcBef>
                <a:spcPct val="30000"/>
              </a:spcBef>
              <a:defRPr sz="1200">
                <a:solidFill>
                  <a:schemeClr val="tx1"/>
                </a:solidFill>
                <a:latin typeface="Arial" panose="020B0604020202020204" pitchFamily="34" charset="0"/>
              </a:defRPr>
            </a:lvl5pPr>
            <a:lvl6pPr marL="2514600" indent="-228600" defTabSz="9191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91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91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15D37E-1712-4E71-81F9-248A799F52BD}" type="slidenum">
              <a:rPr lang="de-DE" altLang="de-DE" sz="1300" smtClean="0">
                <a:latin typeface="Tahoma" panose="020B0604030504040204" pitchFamily="34" charset="0"/>
              </a:rPr>
              <a:pPr>
                <a:spcBef>
                  <a:spcPct val="0"/>
                </a:spcBef>
              </a:pPr>
              <a:t>6</a:t>
            </a:fld>
            <a:endParaRPr lang="de-DE" altLang="de-DE" sz="1300">
              <a:latin typeface="Tahoma" panose="020B0604030504040204" pitchFamily="34" charset="0"/>
            </a:endParaRPr>
          </a:p>
        </p:txBody>
      </p:sp>
      <p:sp>
        <p:nvSpPr>
          <p:cNvPr id="30723" name="Rectangle 2">
            <a:extLst>
              <a:ext uri="{FF2B5EF4-FFF2-40B4-BE49-F238E27FC236}">
                <a16:creationId xmlns:a16="http://schemas.microsoft.com/office/drawing/2014/main" id="{04281344-0FBA-4D34-8C27-2B2D53682C28}"/>
              </a:ext>
            </a:extLst>
          </p:cNvPr>
          <p:cNvSpPr>
            <a:spLocks noGrp="1" noRot="1" noChangeAspect="1" noChangeArrowheads="1" noTextEdit="1"/>
          </p:cNvSpPr>
          <p:nvPr>
            <p:ph type="sldImg"/>
          </p:nvPr>
        </p:nvSpPr>
        <p:spPr>
          <a:xfrm>
            <a:off x="1262063" y="741363"/>
            <a:ext cx="4460875" cy="2509837"/>
          </a:xfrm>
          <a:ln/>
        </p:spPr>
      </p:sp>
      <p:sp>
        <p:nvSpPr>
          <p:cNvPr id="30724" name="Rectangle 3">
            <a:extLst>
              <a:ext uri="{FF2B5EF4-FFF2-40B4-BE49-F238E27FC236}">
                <a16:creationId xmlns:a16="http://schemas.microsoft.com/office/drawing/2014/main" id="{FCF2B1F9-1FA2-445A-A3C5-F9D2D8A59A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53198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8D52FEB-BDF0-46DB-8810-F954B9FD0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Arial" panose="020B0604020202020204" pitchFamily="34" charset="0"/>
              </a:defRPr>
            </a:lvl1pPr>
            <a:lvl2pPr marL="742950" indent="-285750" defTabSz="919163">
              <a:spcBef>
                <a:spcPct val="30000"/>
              </a:spcBef>
              <a:defRPr sz="1200">
                <a:solidFill>
                  <a:schemeClr val="tx1"/>
                </a:solidFill>
                <a:latin typeface="Arial" panose="020B0604020202020204" pitchFamily="34" charset="0"/>
              </a:defRPr>
            </a:lvl2pPr>
            <a:lvl3pPr marL="1143000" indent="-228600" defTabSz="919163">
              <a:spcBef>
                <a:spcPct val="30000"/>
              </a:spcBef>
              <a:defRPr sz="1200">
                <a:solidFill>
                  <a:schemeClr val="tx1"/>
                </a:solidFill>
                <a:latin typeface="Arial" panose="020B0604020202020204" pitchFamily="34" charset="0"/>
              </a:defRPr>
            </a:lvl3pPr>
            <a:lvl4pPr marL="1600200" indent="-228600" defTabSz="919163">
              <a:spcBef>
                <a:spcPct val="30000"/>
              </a:spcBef>
              <a:defRPr sz="1200">
                <a:solidFill>
                  <a:schemeClr val="tx1"/>
                </a:solidFill>
                <a:latin typeface="Arial" panose="020B0604020202020204" pitchFamily="34" charset="0"/>
              </a:defRPr>
            </a:lvl4pPr>
            <a:lvl5pPr marL="2057400" indent="-228600" defTabSz="919163">
              <a:spcBef>
                <a:spcPct val="30000"/>
              </a:spcBef>
              <a:defRPr sz="1200">
                <a:solidFill>
                  <a:schemeClr val="tx1"/>
                </a:solidFill>
                <a:latin typeface="Arial" panose="020B0604020202020204" pitchFamily="34" charset="0"/>
              </a:defRPr>
            </a:lvl5pPr>
            <a:lvl6pPr marL="2514600" indent="-228600" defTabSz="9191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91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91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457932-98C8-4179-A0A1-8ED518E8AD82}" type="slidenum">
              <a:rPr lang="de-DE" altLang="de-DE" sz="1300" smtClean="0">
                <a:latin typeface="Tahoma" panose="020B0604030504040204" pitchFamily="34" charset="0"/>
              </a:rPr>
              <a:pPr>
                <a:spcBef>
                  <a:spcPct val="0"/>
                </a:spcBef>
              </a:pPr>
              <a:t>7</a:t>
            </a:fld>
            <a:endParaRPr lang="de-DE" altLang="de-DE" sz="1300">
              <a:latin typeface="Tahoma" panose="020B0604030504040204" pitchFamily="34" charset="0"/>
            </a:endParaRPr>
          </a:p>
        </p:txBody>
      </p:sp>
      <p:sp>
        <p:nvSpPr>
          <p:cNvPr id="32771" name="Rectangle 2">
            <a:extLst>
              <a:ext uri="{FF2B5EF4-FFF2-40B4-BE49-F238E27FC236}">
                <a16:creationId xmlns:a16="http://schemas.microsoft.com/office/drawing/2014/main" id="{EA69F2E0-3ECF-4BE3-BA18-5A89ABE3BB2F}"/>
              </a:ext>
            </a:extLst>
          </p:cNvPr>
          <p:cNvSpPr>
            <a:spLocks noGrp="1" noRot="1" noChangeAspect="1" noChangeArrowheads="1" noTextEdit="1"/>
          </p:cNvSpPr>
          <p:nvPr>
            <p:ph type="sldImg"/>
          </p:nvPr>
        </p:nvSpPr>
        <p:spPr>
          <a:xfrm>
            <a:off x="1262063" y="741363"/>
            <a:ext cx="4460875" cy="2509837"/>
          </a:xfrm>
          <a:ln/>
        </p:spPr>
      </p:sp>
      <p:sp>
        <p:nvSpPr>
          <p:cNvPr id="32772" name="Rectangle 3">
            <a:extLst>
              <a:ext uri="{FF2B5EF4-FFF2-40B4-BE49-F238E27FC236}">
                <a16:creationId xmlns:a16="http://schemas.microsoft.com/office/drawing/2014/main" id="{B5FD7C87-081F-44E4-8616-F32CC0EB5B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72635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xfrm>
            <a:off x="1262063" y="741363"/>
            <a:ext cx="4460875" cy="2509837"/>
          </a:xfrm>
          <a:ln/>
        </p:spPr>
      </p:sp>
      <p:sp>
        <p:nvSpPr>
          <p:cNvPr id="48131" name="Notizenplatzhalter 2"/>
          <p:cNvSpPr>
            <a:spLocks noGrp="1"/>
          </p:cNvSpPr>
          <p:nvPr>
            <p:ph type="body" idx="1"/>
          </p:nvPr>
        </p:nvSpPr>
        <p:spPr>
          <a:noFill/>
        </p:spPr>
        <p:txBody>
          <a:bodyPr/>
          <a:lstStyle/>
          <a:p>
            <a:pPr eaLnBrk="1" hangingPunct="1">
              <a:lnSpc>
                <a:spcPct val="90000"/>
              </a:lnSpc>
            </a:pPr>
            <a:r>
              <a:rPr lang="de-DE" altLang="de-DE" dirty="0"/>
              <a:t>Die Realschule umfasst die Jahrgangsstufen 5 mit 10. Ihr Bildungsangebot richtet sich an junge Menschen, die an theoretischen Fragen interessiert sind und zugleich praktische Fähigkeiten und Neigungen haben. Sie vermittelt eine allgemeine und berufsvorbereitende Bildung. </a:t>
            </a:r>
            <a:br>
              <a:rPr lang="de-DE" altLang="de-DE" dirty="0"/>
            </a:br>
            <a:endParaRPr lang="de-DE" altLang="de-DE" dirty="0"/>
          </a:p>
        </p:txBody>
      </p:sp>
      <p:sp>
        <p:nvSpPr>
          <p:cNvPr id="48132" name="Kopfzeilenplatzhalter 3"/>
          <p:cNvSpPr>
            <a:spLocks noGrp="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8133" name="Foliennummernplatzhalter 4"/>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0977B4-D58C-4F70-A3D5-A33CEB1785D8}" type="slidenum">
              <a:rPr lang="de-DE" altLang="de-DE" smtClean="0"/>
              <a:pPr eaLnBrk="1" hangingPunct="1"/>
              <a:t>9</a:t>
            </a:fld>
            <a:endParaRPr lang="de-DE" altLang="de-DE" dirty="0"/>
          </a:p>
        </p:txBody>
      </p:sp>
    </p:spTree>
    <p:extLst>
      <p:ext uri="{BB962C8B-B14F-4D97-AF65-F5344CB8AC3E}">
        <p14:creationId xmlns:p14="http://schemas.microsoft.com/office/powerpoint/2010/main" val="39801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xfrm>
            <a:off x="1262063" y="741363"/>
            <a:ext cx="4460875" cy="2509837"/>
          </a:xfrm>
          <a:ln/>
        </p:spPr>
      </p:sp>
      <p:sp>
        <p:nvSpPr>
          <p:cNvPr id="49155" name="Notizenplatzhalter 2"/>
          <p:cNvSpPr>
            <a:spLocks noGrp="1"/>
          </p:cNvSpPr>
          <p:nvPr>
            <p:ph type="body" idx="1"/>
          </p:nvPr>
        </p:nvSpPr>
        <p:spPr>
          <a:noFill/>
        </p:spPr>
        <p:txBody>
          <a:bodyPr/>
          <a:lstStyle/>
          <a:p>
            <a:pPr eaLnBrk="1" hangingPunct="1">
              <a:lnSpc>
                <a:spcPct val="80000"/>
              </a:lnSpc>
            </a:pPr>
            <a:r>
              <a:rPr lang="de-DE" altLang="de-DE" dirty="0"/>
              <a:t>Die Wirtschaftsschule ist eine berufsvorbereitende Schule, die eine allgemeine Bildung und eine berufliche Grundbildung im Berufsfeld Wirtschaft und Verwaltung vermittelt. Sie zählt gemäß Art. 14 des Bayerischen Gesetzes über das Erziehungs- und Unterrichtswesen </a:t>
            </a:r>
            <a:r>
              <a:rPr lang="de-DE" altLang="de-DE" b="1" dirty="0"/>
              <a:t>zu den beruflichen Schulen.</a:t>
            </a:r>
            <a:r>
              <a:rPr lang="de-DE" altLang="de-DE" dirty="0"/>
              <a:t/>
            </a:r>
            <a:br>
              <a:rPr lang="de-DE" altLang="de-DE" dirty="0"/>
            </a:br>
            <a:r>
              <a:rPr lang="de-DE" altLang="de-DE" dirty="0"/>
              <a:t/>
            </a:r>
            <a:br>
              <a:rPr lang="de-DE" altLang="de-DE" dirty="0"/>
            </a:br>
            <a:r>
              <a:rPr lang="de-DE" altLang="de-DE" dirty="0"/>
              <a:t>Neben der theoretischen Bildung ist in einem besonderen Umfang auch die </a:t>
            </a:r>
            <a:r>
              <a:rPr lang="de-DE" altLang="de-DE" b="1" dirty="0"/>
              <a:t>praktische Anwendung des Gelernten Ziel des Unterrichts</a:t>
            </a:r>
            <a:r>
              <a:rPr lang="de-DE" altLang="de-DE" dirty="0"/>
              <a:t>. Darüber hinaus wird in der Wirtschaftsschule besonderer Wert auf die informationstechnische Bildung gelegt. </a:t>
            </a:r>
          </a:p>
        </p:txBody>
      </p:sp>
      <p:sp>
        <p:nvSpPr>
          <p:cNvPr id="49156" name="Kopfzeilenplatzhalter 3"/>
          <p:cNvSpPr>
            <a:spLocks noGrp="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Übertrittsberatung</a:t>
            </a:r>
          </a:p>
        </p:txBody>
      </p:sp>
      <p:sp>
        <p:nvSpPr>
          <p:cNvPr id="49157" name="Foliennummernplatzhalter 4"/>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676ABB-C846-4FD1-B240-FB1881692412}" type="slidenum">
              <a:rPr lang="de-DE" altLang="de-DE" smtClean="0"/>
              <a:pPr eaLnBrk="1" hangingPunct="1"/>
              <a:t>10</a:t>
            </a:fld>
            <a:endParaRPr lang="de-DE" altLang="de-DE" dirty="0"/>
          </a:p>
        </p:txBody>
      </p:sp>
    </p:spTree>
    <p:extLst>
      <p:ext uri="{BB962C8B-B14F-4D97-AF65-F5344CB8AC3E}">
        <p14:creationId xmlns:p14="http://schemas.microsoft.com/office/powerpoint/2010/main" val="829662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sz="2400" dirty="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grpSp>
      </p:grpSp>
      <p:pic>
        <p:nvPicPr>
          <p:cNvPr id="18" name="Picture 2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64651" y="404814"/>
            <a:ext cx="16891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9" name="Rectangle 19"/>
          <p:cNvSpPr>
            <a:spLocks noGrp="1" noChangeArrowheads="1"/>
          </p:cNvSpPr>
          <p:nvPr>
            <p:ph type="ctrTitle"/>
          </p:nvPr>
        </p:nvSpPr>
        <p:spPr>
          <a:xfrm>
            <a:off x="3962400" y="1828800"/>
            <a:ext cx="8026400" cy="2209800"/>
          </a:xfrm>
        </p:spPr>
        <p:txBody>
          <a:bodyPr/>
          <a:lstStyle>
            <a:lvl1pPr>
              <a:defRPr sz="4600">
                <a:solidFill>
                  <a:srgbClr val="FFFFFF"/>
                </a:solidFill>
              </a:defRPr>
            </a:lvl1pPr>
          </a:lstStyle>
          <a:p>
            <a:pPr lvl="0"/>
            <a:r>
              <a:rPr lang="de-DE" noProof="0"/>
              <a:t>Titelmasterformat durch Klicken bearbeiten</a:t>
            </a:r>
          </a:p>
        </p:txBody>
      </p:sp>
      <p:sp>
        <p:nvSpPr>
          <p:cNvPr id="30740"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400"/>
            </a:lvl1pPr>
          </a:lstStyle>
          <a:p>
            <a:pPr lvl="0"/>
            <a:r>
              <a:rPr lang="de-DE" noProof="0"/>
              <a:t>Formatvorlage des Untertitelmasters durch Klicken bearbeiten</a:t>
            </a:r>
          </a:p>
        </p:txBody>
      </p:sp>
      <p:sp>
        <p:nvSpPr>
          <p:cNvPr id="19" name="Rectangle 16"/>
          <p:cNvSpPr>
            <a:spLocks noGrp="1" noChangeArrowheads="1"/>
          </p:cNvSpPr>
          <p:nvPr>
            <p:ph type="dt" sz="half" idx="10"/>
          </p:nvPr>
        </p:nvSpPr>
        <p:spPr>
          <a:xfrm>
            <a:off x="609600" y="6248400"/>
            <a:ext cx="2844800" cy="457200"/>
          </a:xfrm>
        </p:spPr>
        <p:txBody>
          <a:bodyPr/>
          <a:lstStyle>
            <a:lvl1pPr algn="l">
              <a:defRPr/>
            </a:lvl1pPr>
          </a:lstStyle>
          <a:p>
            <a:pPr>
              <a:defRPr/>
            </a:pPr>
            <a:fld id="{D8AADDF1-96C9-4E1A-BCE9-644427F0464C}" type="datetime1">
              <a:rPr lang="de-DE" smtClean="0"/>
              <a:t>02.02.2022</a:t>
            </a:fld>
            <a:endParaRPr lang="de-DE" dirty="0"/>
          </a:p>
        </p:txBody>
      </p:sp>
      <p:sp>
        <p:nvSpPr>
          <p:cNvPr id="20" name="Rectangle 17"/>
          <p:cNvSpPr>
            <a:spLocks noGrp="1" noChangeArrowheads="1"/>
          </p:cNvSpPr>
          <p:nvPr>
            <p:ph type="ftr" sz="quarter" idx="11"/>
          </p:nvPr>
        </p:nvSpPr>
        <p:spPr/>
        <p:txBody>
          <a:bodyPr/>
          <a:lstStyle>
            <a:lvl1pPr>
              <a:defRPr/>
            </a:lvl1pPr>
          </a:lstStyle>
          <a:p>
            <a:pPr>
              <a:defRPr/>
            </a:pPr>
            <a:r>
              <a:rPr lang="de-DE"/>
              <a:t>SJ 21/22</a:t>
            </a:r>
            <a:endParaRPr lang="de-DE" dirty="0"/>
          </a:p>
        </p:txBody>
      </p:sp>
      <p:sp>
        <p:nvSpPr>
          <p:cNvPr id="21" name="Rectangle 18"/>
          <p:cNvSpPr>
            <a:spLocks noGrp="1" noChangeArrowheads="1"/>
          </p:cNvSpPr>
          <p:nvPr>
            <p:ph type="sldNum" sz="quarter" idx="12"/>
          </p:nvPr>
        </p:nvSpPr>
        <p:spPr/>
        <p:txBody>
          <a:bodyPr/>
          <a:lstStyle>
            <a:lvl1pPr>
              <a:defRPr/>
            </a:lvl1pPr>
          </a:lstStyle>
          <a:p>
            <a:pPr>
              <a:defRPr/>
            </a:pPr>
            <a:fld id="{252D3FC6-1B12-409B-A3E2-1A18AF339B47}" type="slidenum">
              <a:rPr lang="de-DE"/>
              <a:pPr>
                <a:defRPr/>
              </a:pPr>
              <a:t>‹Nr.›</a:t>
            </a:fld>
            <a:endParaRPr lang="de-DE" dirty="0"/>
          </a:p>
        </p:txBody>
      </p:sp>
    </p:spTree>
    <p:extLst>
      <p:ext uri="{BB962C8B-B14F-4D97-AF65-F5344CB8AC3E}">
        <p14:creationId xmlns:p14="http://schemas.microsoft.com/office/powerpoint/2010/main" val="250286773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5" name="Rectangle 3"/>
          <p:cNvSpPr>
            <a:spLocks noGrp="1" noChangeArrowheads="1"/>
          </p:cNvSpPr>
          <p:nvPr>
            <p:ph type="sldNum" sz="quarter" idx="11"/>
          </p:nvPr>
        </p:nvSpPr>
        <p:spPr>
          <a:ln/>
        </p:spPr>
        <p:txBody>
          <a:bodyPr/>
          <a:lstStyle>
            <a:lvl1pPr>
              <a:defRPr/>
            </a:lvl1pPr>
          </a:lstStyle>
          <a:p>
            <a:pPr>
              <a:defRPr/>
            </a:pPr>
            <a:fld id="{51395F1E-C0DB-4B30-86CC-50D0DCB0BE19}" type="slidenum">
              <a:rPr lang="de-DE"/>
              <a:pPr>
                <a:defRPr/>
              </a:pPr>
              <a:t>‹Nr.›</a:t>
            </a:fld>
            <a:endParaRPr lang="de-DE" dirty="0"/>
          </a:p>
        </p:txBody>
      </p:sp>
      <p:sp>
        <p:nvSpPr>
          <p:cNvPr id="6" name="Rectangle 16"/>
          <p:cNvSpPr>
            <a:spLocks noGrp="1" noChangeArrowheads="1"/>
          </p:cNvSpPr>
          <p:nvPr>
            <p:ph type="dt" sz="half" idx="12"/>
          </p:nvPr>
        </p:nvSpPr>
        <p:spPr>
          <a:ln/>
        </p:spPr>
        <p:txBody>
          <a:bodyPr/>
          <a:lstStyle>
            <a:lvl1pPr>
              <a:defRPr/>
            </a:lvl1pPr>
          </a:lstStyle>
          <a:p>
            <a:pPr>
              <a:defRPr/>
            </a:pPr>
            <a:fld id="{C03B0530-4A21-480F-8245-B752E8E44CE4}" type="datetime1">
              <a:rPr lang="de-DE" smtClean="0"/>
              <a:t>02.02.2022</a:t>
            </a:fld>
            <a:endParaRPr lang="de-DE" dirty="0"/>
          </a:p>
        </p:txBody>
      </p:sp>
    </p:spTree>
    <p:extLst>
      <p:ext uri="{BB962C8B-B14F-4D97-AF65-F5344CB8AC3E}">
        <p14:creationId xmlns:p14="http://schemas.microsoft.com/office/powerpoint/2010/main" val="363210978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044517" y="457201"/>
            <a:ext cx="2743200" cy="534511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14917" y="457201"/>
            <a:ext cx="8026400" cy="5345113"/>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5" name="Rectangle 3"/>
          <p:cNvSpPr>
            <a:spLocks noGrp="1" noChangeArrowheads="1"/>
          </p:cNvSpPr>
          <p:nvPr>
            <p:ph type="sldNum" sz="quarter" idx="11"/>
          </p:nvPr>
        </p:nvSpPr>
        <p:spPr>
          <a:ln/>
        </p:spPr>
        <p:txBody>
          <a:bodyPr/>
          <a:lstStyle>
            <a:lvl1pPr>
              <a:defRPr/>
            </a:lvl1pPr>
          </a:lstStyle>
          <a:p>
            <a:pPr>
              <a:defRPr/>
            </a:pPr>
            <a:fld id="{9AFE5BF1-B9A0-4492-8222-14F24961DDEF}" type="slidenum">
              <a:rPr lang="de-DE"/>
              <a:pPr>
                <a:defRPr/>
              </a:pPr>
              <a:t>‹Nr.›</a:t>
            </a:fld>
            <a:endParaRPr lang="de-DE" dirty="0"/>
          </a:p>
        </p:txBody>
      </p:sp>
      <p:sp>
        <p:nvSpPr>
          <p:cNvPr id="6" name="Rectangle 16"/>
          <p:cNvSpPr>
            <a:spLocks noGrp="1" noChangeArrowheads="1"/>
          </p:cNvSpPr>
          <p:nvPr>
            <p:ph type="dt" sz="half" idx="12"/>
          </p:nvPr>
        </p:nvSpPr>
        <p:spPr>
          <a:ln/>
        </p:spPr>
        <p:txBody>
          <a:bodyPr/>
          <a:lstStyle>
            <a:lvl1pPr>
              <a:defRPr/>
            </a:lvl1pPr>
          </a:lstStyle>
          <a:p>
            <a:pPr>
              <a:defRPr/>
            </a:pPr>
            <a:fld id="{232EB4D3-FF42-415D-82C3-19078C91B1C0}" type="datetime1">
              <a:rPr lang="de-DE" smtClean="0"/>
              <a:t>02.02.2022</a:t>
            </a:fld>
            <a:endParaRPr lang="de-DE" dirty="0"/>
          </a:p>
        </p:txBody>
      </p:sp>
    </p:spTree>
    <p:extLst>
      <p:ext uri="{BB962C8B-B14F-4D97-AF65-F5344CB8AC3E}">
        <p14:creationId xmlns:p14="http://schemas.microsoft.com/office/powerpoint/2010/main" val="399010078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2285" y="457200"/>
            <a:ext cx="10670116" cy="1371600"/>
          </a:xfrm>
        </p:spPr>
        <p:txBody>
          <a:bodyPr/>
          <a:lstStyle/>
          <a:p>
            <a:r>
              <a:rPr lang="de-DE"/>
              <a:t>Titelmasterformat durch Klicken bearbeiten</a:t>
            </a:r>
          </a:p>
        </p:txBody>
      </p:sp>
      <p:sp>
        <p:nvSpPr>
          <p:cNvPr id="3" name="Diagrammplatzhalter 2"/>
          <p:cNvSpPr>
            <a:spLocks noGrp="1"/>
          </p:cNvSpPr>
          <p:nvPr>
            <p:ph type="chart" idx="1"/>
          </p:nvPr>
        </p:nvSpPr>
        <p:spPr>
          <a:xfrm>
            <a:off x="814917" y="1916113"/>
            <a:ext cx="10972800" cy="3886200"/>
          </a:xfrm>
        </p:spPr>
        <p:txBody>
          <a:bodyPr/>
          <a:lstStyle/>
          <a:p>
            <a:pPr lvl="0"/>
            <a:endParaRPr lang="de-DE" noProof="0" dirty="0"/>
          </a:p>
        </p:txBody>
      </p:sp>
      <p:sp>
        <p:nvSpPr>
          <p:cNvPr id="4"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5" name="Rectangle 3"/>
          <p:cNvSpPr>
            <a:spLocks noGrp="1" noChangeArrowheads="1"/>
          </p:cNvSpPr>
          <p:nvPr>
            <p:ph type="sldNum" sz="quarter" idx="11"/>
          </p:nvPr>
        </p:nvSpPr>
        <p:spPr>
          <a:ln/>
        </p:spPr>
        <p:txBody>
          <a:bodyPr/>
          <a:lstStyle>
            <a:lvl1pPr>
              <a:defRPr/>
            </a:lvl1pPr>
          </a:lstStyle>
          <a:p>
            <a:pPr>
              <a:defRPr/>
            </a:pPr>
            <a:fld id="{B60D3683-EFE3-41B9-AF19-5FE9CA3953F9}" type="slidenum">
              <a:rPr lang="de-DE"/>
              <a:pPr>
                <a:defRPr/>
              </a:pPr>
              <a:t>‹Nr.›</a:t>
            </a:fld>
            <a:endParaRPr lang="de-DE" dirty="0"/>
          </a:p>
        </p:txBody>
      </p:sp>
      <p:sp>
        <p:nvSpPr>
          <p:cNvPr id="6" name="Rectangle 16"/>
          <p:cNvSpPr>
            <a:spLocks noGrp="1" noChangeArrowheads="1"/>
          </p:cNvSpPr>
          <p:nvPr>
            <p:ph type="dt" sz="half" idx="12"/>
          </p:nvPr>
        </p:nvSpPr>
        <p:spPr>
          <a:ln/>
        </p:spPr>
        <p:txBody>
          <a:bodyPr/>
          <a:lstStyle>
            <a:lvl1pPr>
              <a:defRPr/>
            </a:lvl1pPr>
          </a:lstStyle>
          <a:p>
            <a:pPr>
              <a:defRPr/>
            </a:pPr>
            <a:fld id="{4D7F3659-A585-4BA5-9816-75629DF7395A}" type="datetime1">
              <a:rPr lang="de-DE" smtClean="0"/>
              <a:t>02.02.2022</a:t>
            </a:fld>
            <a:endParaRPr lang="de-DE" dirty="0"/>
          </a:p>
        </p:txBody>
      </p:sp>
    </p:spTree>
    <p:extLst>
      <p:ext uri="{BB962C8B-B14F-4D97-AF65-F5344CB8AC3E}">
        <p14:creationId xmlns:p14="http://schemas.microsoft.com/office/powerpoint/2010/main" val="261627519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544233" y="404813"/>
            <a:ext cx="9042400" cy="1143000"/>
          </a:xfrm>
        </p:spPr>
        <p:txBody>
          <a:bodyPr/>
          <a:lstStyle/>
          <a:p>
            <a:r>
              <a:rPr lang="de-DE"/>
              <a:t>Titelmasterformat durch Klicken bearbeiten</a:t>
            </a:r>
          </a:p>
        </p:txBody>
      </p:sp>
      <p:sp>
        <p:nvSpPr>
          <p:cNvPr id="3" name="Tabellenplatzhalter 2"/>
          <p:cNvSpPr>
            <a:spLocks noGrp="1"/>
          </p:cNvSpPr>
          <p:nvPr>
            <p:ph type="tbl" idx="1"/>
          </p:nvPr>
        </p:nvSpPr>
        <p:spPr>
          <a:xfrm>
            <a:off x="609600" y="2057400"/>
            <a:ext cx="11074400" cy="4114800"/>
          </a:xfrm>
        </p:spPr>
        <p:txBody>
          <a:bodyPr/>
          <a:lstStyle/>
          <a:p>
            <a:pPr lvl="0"/>
            <a:endParaRPr lang="de-DE" noProof="0" dirty="0"/>
          </a:p>
        </p:txBody>
      </p:sp>
      <p:sp>
        <p:nvSpPr>
          <p:cNvPr id="4" name="Rectangle 12">
            <a:extLst>
              <a:ext uri="{FF2B5EF4-FFF2-40B4-BE49-F238E27FC236}">
                <a16:creationId xmlns:a16="http://schemas.microsoft.com/office/drawing/2014/main" id="{04F9AFBF-A8E0-41E8-90D0-AA4AAD5C562F}"/>
              </a:ext>
            </a:extLst>
          </p:cNvPr>
          <p:cNvSpPr>
            <a:spLocks noGrp="1" noChangeArrowheads="1"/>
          </p:cNvSpPr>
          <p:nvPr>
            <p:ph type="ftr" sz="quarter" idx="10"/>
          </p:nvPr>
        </p:nvSpPr>
        <p:spPr/>
        <p:txBody>
          <a:bodyPr/>
          <a:lstStyle>
            <a:lvl1pPr>
              <a:defRPr/>
            </a:lvl1pPr>
          </a:lstStyle>
          <a:p>
            <a:pPr>
              <a:defRPr/>
            </a:pPr>
            <a:r>
              <a:rPr lang="de-DE"/>
              <a:t>SJ 21/22</a:t>
            </a:r>
            <a:endParaRPr lang="de-DE" dirty="0"/>
          </a:p>
        </p:txBody>
      </p:sp>
      <p:sp>
        <p:nvSpPr>
          <p:cNvPr id="5" name="Rectangle 13">
            <a:extLst>
              <a:ext uri="{FF2B5EF4-FFF2-40B4-BE49-F238E27FC236}">
                <a16:creationId xmlns:a16="http://schemas.microsoft.com/office/drawing/2014/main" id="{F409561B-5353-4344-BE14-2C159763B6A8}"/>
              </a:ext>
            </a:extLst>
          </p:cNvPr>
          <p:cNvSpPr>
            <a:spLocks noGrp="1" noChangeArrowheads="1"/>
          </p:cNvSpPr>
          <p:nvPr>
            <p:ph type="sldNum" sz="quarter" idx="11"/>
          </p:nvPr>
        </p:nvSpPr>
        <p:spPr/>
        <p:txBody>
          <a:bodyPr/>
          <a:lstStyle>
            <a:lvl1pPr>
              <a:defRPr>
                <a:cs typeface="+mn-cs"/>
              </a:defRPr>
            </a:lvl1pPr>
          </a:lstStyle>
          <a:p>
            <a:pPr>
              <a:defRPr/>
            </a:pPr>
            <a:endParaRPr lang="de-DE" dirty="0"/>
          </a:p>
        </p:txBody>
      </p:sp>
    </p:spTree>
    <p:extLst>
      <p:ext uri="{BB962C8B-B14F-4D97-AF65-F5344CB8AC3E}">
        <p14:creationId xmlns:p14="http://schemas.microsoft.com/office/powerpoint/2010/main" val="112291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5" name="Rectangle 3"/>
          <p:cNvSpPr>
            <a:spLocks noGrp="1" noChangeArrowheads="1"/>
          </p:cNvSpPr>
          <p:nvPr>
            <p:ph type="sldNum" sz="quarter" idx="11"/>
          </p:nvPr>
        </p:nvSpPr>
        <p:spPr>
          <a:ln/>
        </p:spPr>
        <p:txBody>
          <a:bodyPr/>
          <a:lstStyle>
            <a:lvl1pPr>
              <a:defRPr/>
            </a:lvl1pPr>
          </a:lstStyle>
          <a:p>
            <a:pPr>
              <a:defRPr/>
            </a:pPr>
            <a:fld id="{0D9BA74A-E414-4B65-A719-ABE9227A6957}" type="slidenum">
              <a:rPr lang="de-DE"/>
              <a:pPr>
                <a:defRPr/>
              </a:pPr>
              <a:t>‹Nr.›</a:t>
            </a:fld>
            <a:endParaRPr lang="de-DE" dirty="0"/>
          </a:p>
        </p:txBody>
      </p:sp>
      <p:sp>
        <p:nvSpPr>
          <p:cNvPr id="6" name="Rectangle 16"/>
          <p:cNvSpPr>
            <a:spLocks noGrp="1" noChangeArrowheads="1"/>
          </p:cNvSpPr>
          <p:nvPr>
            <p:ph type="dt" sz="half" idx="12"/>
          </p:nvPr>
        </p:nvSpPr>
        <p:spPr>
          <a:ln/>
        </p:spPr>
        <p:txBody>
          <a:bodyPr/>
          <a:lstStyle>
            <a:lvl1pPr>
              <a:defRPr/>
            </a:lvl1pPr>
          </a:lstStyle>
          <a:p>
            <a:pPr>
              <a:defRPr/>
            </a:pPr>
            <a:fld id="{4C193B6B-A20B-4569-A300-3C3FE8E47EFB}" type="datetime1">
              <a:rPr lang="de-DE" smtClean="0"/>
              <a:t>02.02.2022</a:t>
            </a:fld>
            <a:endParaRPr lang="de-DE" dirty="0"/>
          </a:p>
        </p:txBody>
      </p:sp>
    </p:spTree>
    <p:extLst>
      <p:ext uri="{BB962C8B-B14F-4D97-AF65-F5344CB8AC3E}">
        <p14:creationId xmlns:p14="http://schemas.microsoft.com/office/powerpoint/2010/main" val="191869769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5" name="Rectangle 3"/>
          <p:cNvSpPr>
            <a:spLocks noGrp="1" noChangeArrowheads="1"/>
          </p:cNvSpPr>
          <p:nvPr>
            <p:ph type="sldNum" sz="quarter" idx="11"/>
          </p:nvPr>
        </p:nvSpPr>
        <p:spPr>
          <a:ln/>
        </p:spPr>
        <p:txBody>
          <a:bodyPr/>
          <a:lstStyle>
            <a:lvl1pPr>
              <a:defRPr/>
            </a:lvl1pPr>
          </a:lstStyle>
          <a:p>
            <a:pPr>
              <a:defRPr/>
            </a:pPr>
            <a:fld id="{8717E79D-8185-46C2-9954-5D71CA65D271}" type="slidenum">
              <a:rPr lang="de-DE"/>
              <a:pPr>
                <a:defRPr/>
              </a:pPr>
              <a:t>‹Nr.›</a:t>
            </a:fld>
            <a:endParaRPr lang="de-DE" dirty="0"/>
          </a:p>
        </p:txBody>
      </p:sp>
      <p:sp>
        <p:nvSpPr>
          <p:cNvPr id="6" name="Rectangle 16"/>
          <p:cNvSpPr>
            <a:spLocks noGrp="1" noChangeArrowheads="1"/>
          </p:cNvSpPr>
          <p:nvPr>
            <p:ph type="dt" sz="half" idx="12"/>
          </p:nvPr>
        </p:nvSpPr>
        <p:spPr>
          <a:ln/>
        </p:spPr>
        <p:txBody>
          <a:bodyPr/>
          <a:lstStyle>
            <a:lvl1pPr>
              <a:defRPr/>
            </a:lvl1pPr>
          </a:lstStyle>
          <a:p>
            <a:pPr>
              <a:defRPr/>
            </a:pPr>
            <a:fld id="{010D09EB-6D9B-4F54-8086-76DE67B75EFB}" type="datetime1">
              <a:rPr lang="de-DE" smtClean="0"/>
              <a:t>02.02.2022</a:t>
            </a:fld>
            <a:endParaRPr lang="de-DE" dirty="0"/>
          </a:p>
        </p:txBody>
      </p:sp>
    </p:spTree>
    <p:extLst>
      <p:ext uri="{BB962C8B-B14F-4D97-AF65-F5344CB8AC3E}">
        <p14:creationId xmlns:p14="http://schemas.microsoft.com/office/powerpoint/2010/main" val="52772198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14917" y="1916113"/>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402917" y="1916113"/>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6" name="Rectangle 3"/>
          <p:cNvSpPr>
            <a:spLocks noGrp="1" noChangeArrowheads="1"/>
          </p:cNvSpPr>
          <p:nvPr>
            <p:ph type="sldNum" sz="quarter" idx="11"/>
          </p:nvPr>
        </p:nvSpPr>
        <p:spPr>
          <a:ln/>
        </p:spPr>
        <p:txBody>
          <a:bodyPr/>
          <a:lstStyle>
            <a:lvl1pPr>
              <a:defRPr/>
            </a:lvl1pPr>
          </a:lstStyle>
          <a:p>
            <a:pPr>
              <a:defRPr/>
            </a:pPr>
            <a:fld id="{215F5D2C-4700-4098-8A5F-6483BE41679F}" type="slidenum">
              <a:rPr lang="de-DE"/>
              <a:pPr>
                <a:defRPr/>
              </a:pPr>
              <a:t>‹Nr.›</a:t>
            </a:fld>
            <a:endParaRPr lang="de-DE" dirty="0"/>
          </a:p>
        </p:txBody>
      </p:sp>
      <p:sp>
        <p:nvSpPr>
          <p:cNvPr id="7" name="Rectangle 16"/>
          <p:cNvSpPr>
            <a:spLocks noGrp="1" noChangeArrowheads="1"/>
          </p:cNvSpPr>
          <p:nvPr>
            <p:ph type="dt" sz="half" idx="12"/>
          </p:nvPr>
        </p:nvSpPr>
        <p:spPr>
          <a:ln/>
        </p:spPr>
        <p:txBody>
          <a:bodyPr/>
          <a:lstStyle>
            <a:lvl1pPr>
              <a:defRPr/>
            </a:lvl1pPr>
          </a:lstStyle>
          <a:p>
            <a:pPr>
              <a:defRPr/>
            </a:pPr>
            <a:fld id="{A3145F45-E522-43E4-8DE0-9EFD859B8A9E}" type="datetime1">
              <a:rPr lang="de-DE" smtClean="0"/>
              <a:t>02.02.2022</a:t>
            </a:fld>
            <a:endParaRPr lang="de-DE" dirty="0"/>
          </a:p>
        </p:txBody>
      </p:sp>
    </p:spTree>
    <p:extLst>
      <p:ext uri="{BB962C8B-B14F-4D97-AF65-F5344CB8AC3E}">
        <p14:creationId xmlns:p14="http://schemas.microsoft.com/office/powerpoint/2010/main" val="25504826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8" name="Rectangle 3"/>
          <p:cNvSpPr>
            <a:spLocks noGrp="1" noChangeArrowheads="1"/>
          </p:cNvSpPr>
          <p:nvPr>
            <p:ph type="sldNum" sz="quarter" idx="11"/>
          </p:nvPr>
        </p:nvSpPr>
        <p:spPr>
          <a:ln/>
        </p:spPr>
        <p:txBody>
          <a:bodyPr/>
          <a:lstStyle>
            <a:lvl1pPr>
              <a:defRPr/>
            </a:lvl1pPr>
          </a:lstStyle>
          <a:p>
            <a:pPr>
              <a:defRPr/>
            </a:pPr>
            <a:fld id="{86F93874-A164-4D0D-9409-C13439D19BD9}" type="slidenum">
              <a:rPr lang="de-DE"/>
              <a:pPr>
                <a:defRPr/>
              </a:pPr>
              <a:t>‹Nr.›</a:t>
            </a:fld>
            <a:endParaRPr lang="de-DE" dirty="0"/>
          </a:p>
        </p:txBody>
      </p:sp>
      <p:sp>
        <p:nvSpPr>
          <p:cNvPr id="9" name="Rectangle 16"/>
          <p:cNvSpPr>
            <a:spLocks noGrp="1" noChangeArrowheads="1"/>
          </p:cNvSpPr>
          <p:nvPr>
            <p:ph type="dt" sz="half" idx="12"/>
          </p:nvPr>
        </p:nvSpPr>
        <p:spPr>
          <a:ln/>
        </p:spPr>
        <p:txBody>
          <a:bodyPr/>
          <a:lstStyle>
            <a:lvl1pPr>
              <a:defRPr/>
            </a:lvl1pPr>
          </a:lstStyle>
          <a:p>
            <a:pPr>
              <a:defRPr/>
            </a:pPr>
            <a:fld id="{DC3A4E84-C62E-4ACF-B03A-89D931BE28A2}" type="datetime1">
              <a:rPr lang="de-DE" smtClean="0"/>
              <a:t>02.02.2022</a:t>
            </a:fld>
            <a:endParaRPr lang="de-DE" dirty="0"/>
          </a:p>
        </p:txBody>
      </p:sp>
    </p:spTree>
    <p:extLst>
      <p:ext uri="{BB962C8B-B14F-4D97-AF65-F5344CB8AC3E}">
        <p14:creationId xmlns:p14="http://schemas.microsoft.com/office/powerpoint/2010/main" val="38166265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4" name="Rectangle 3"/>
          <p:cNvSpPr>
            <a:spLocks noGrp="1" noChangeArrowheads="1"/>
          </p:cNvSpPr>
          <p:nvPr>
            <p:ph type="sldNum" sz="quarter" idx="11"/>
          </p:nvPr>
        </p:nvSpPr>
        <p:spPr>
          <a:ln/>
        </p:spPr>
        <p:txBody>
          <a:bodyPr/>
          <a:lstStyle>
            <a:lvl1pPr>
              <a:defRPr/>
            </a:lvl1pPr>
          </a:lstStyle>
          <a:p>
            <a:pPr>
              <a:defRPr/>
            </a:pPr>
            <a:fld id="{777864FC-16CA-423A-95D1-273CC4AA4D26}" type="slidenum">
              <a:rPr lang="de-DE"/>
              <a:pPr>
                <a:defRPr/>
              </a:pPr>
              <a:t>‹Nr.›</a:t>
            </a:fld>
            <a:endParaRPr lang="de-DE" dirty="0"/>
          </a:p>
        </p:txBody>
      </p:sp>
      <p:sp>
        <p:nvSpPr>
          <p:cNvPr id="5" name="Rectangle 16"/>
          <p:cNvSpPr>
            <a:spLocks noGrp="1" noChangeArrowheads="1"/>
          </p:cNvSpPr>
          <p:nvPr>
            <p:ph type="dt" sz="half" idx="12"/>
          </p:nvPr>
        </p:nvSpPr>
        <p:spPr>
          <a:ln/>
        </p:spPr>
        <p:txBody>
          <a:bodyPr/>
          <a:lstStyle>
            <a:lvl1pPr>
              <a:defRPr/>
            </a:lvl1pPr>
          </a:lstStyle>
          <a:p>
            <a:pPr>
              <a:defRPr/>
            </a:pPr>
            <a:fld id="{C80AFE37-8A73-4C5F-9118-3372BB6F9B14}" type="datetime1">
              <a:rPr lang="de-DE" smtClean="0"/>
              <a:t>02.02.2022</a:t>
            </a:fld>
            <a:endParaRPr lang="de-DE" dirty="0"/>
          </a:p>
        </p:txBody>
      </p:sp>
    </p:spTree>
    <p:extLst>
      <p:ext uri="{BB962C8B-B14F-4D97-AF65-F5344CB8AC3E}">
        <p14:creationId xmlns:p14="http://schemas.microsoft.com/office/powerpoint/2010/main" val="13937435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3" name="Rectangle 3"/>
          <p:cNvSpPr>
            <a:spLocks noGrp="1" noChangeArrowheads="1"/>
          </p:cNvSpPr>
          <p:nvPr>
            <p:ph type="sldNum" sz="quarter" idx="11"/>
          </p:nvPr>
        </p:nvSpPr>
        <p:spPr>
          <a:ln/>
        </p:spPr>
        <p:txBody>
          <a:bodyPr/>
          <a:lstStyle>
            <a:lvl1pPr>
              <a:defRPr/>
            </a:lvl1pPr>
          </a:lstStyle>
          <a:p>
            <a:pPr>
              <a:defRPr/>
            </a:pPr>
            <a:fld id="{951751D3-536D-416E-B7E1-215D500514D0}" type="slidenum">
              <a:rPr lang="de-DE"/>
              <a:pPr>
                <a:defRPr/>
              </a:pPr>
              <a:t>‹Nr.›</a:t>
            </a:fld>
            <a:endParaRPr lang="de-DE" dirty="0"/>
          </a:p>
        </p:txBody>
      </p:sp>
      <p:sp>
        <p:nvSpPr>
          <p:cNvPr id="4" name="Rectangle 16"/>
          <p:cNvSpPr>
            <a:spLocks noGrp="1" noChangeArrowheads="1"/>
          </p:cNvSpPr>
          <p:nvPr>
            <p:ph type="dt" sz="half" idx="12"/>
          </p:nvPr>
        </p:nvSpPr>
        <p:spPr>
          <a:ln/>
        </p:spPr>
        <p:txBody>
          <a:bodyPr/>
          <a:lstStyle>
            <a:lvl1pPr>
              <a:defRPr/>
            </a:lvl1pPr>
          </a:lstStyle>
          <a:p>
            <a:pPr>
              <a:defRPr/>
            </a:pPr>
            <a:fld id="{3DC8DB7F-8A4A-433E-9BFD-84E7B88EE8D2}" type="datetime1">
              <a:rPr lang="de-DE" smtClean="0"/>
              <a:t>02.02.2022</a:t>
            </a:fld>
            <a:endParaRPr lang="de-DE" dirty="0"/>
          </a:p>
        </p:txBody>
      </p:sp>
    </p:spTree>
    <p:extLst>
      <p:ext uri="{BB962C8B-B14F-4D97-AF65-F5344CB8AC3E}">
        <p14:creationId xmlns:p14="http://schemas.microsoft.com/office/powerpoint/2010/main" val="17068396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6" name="Rectangle 3"/>
          <p:cNvSpPr>
            <a:spLocks noGrp="1" noChangeArrowheads="1"/>
          </p:cNvSpPr>
          <p:nvPr>
            <p:ph type="sldNum" sz="quarter" idx="11"/>
          </p:nvPr>
        </p:nvSpPr>
        <p:spPr>
          <a:ln/>
        </p:spPr>
        <p:txBody>
          <a:bodyPr/>
          <a:lstStyle>
            <a:lvl1pPr>
              <a:defRPr/>
            </a:lvl1pPr>
          </a:lstStyle>
          <a:p>
            <a:pPr>
              <a:defRPr/>
            </a:pPr>
            <a:fld id="{7013151B-5FB9-4AFD-9908-0B866C87C44D}" type="slidenum">
              <a:rPr lang="de-DE"/>
              <a:pPr>
                <a:defRPr/>
              </a:pPr>
              <a:t>‹Nr.›</a:t>
            </a:fld>
            <a:endParaRPr lang="de-DE" dirty="0"/>
          </a:p>
        </p:txBody>
      </p:sp>
      <p:sp>
        <p:nvSpPr>
          <p:cNvPr id="7" name="Rectangle 16"/>
          <p:cNvSpPr>
            <a:spLocks noGrp="1" noChangeArrowheads="1"/>
          </p:cNvSpPr>
          <p:nvPr>
            <p:ph type="dt" sz="half" idx="12"/>
          </p:nvPr>
        </p:nvSpPr>
        <p:spPr>
          <a:ln/>
        </p:spPr>
        <p:txBody>
          <a:bodyPr/>
          <a:lstStyle>
            <a:lvl1pPr>
              <a:defRPr/>
            </a:lvl1pPr>
          </a:lstStyle>
          <a:p>
            <a:pPr>
              <a:defRPr/>
            </a:pPr>
            <a:fld id="{3E968099-A043-467D-9AB4-755C4FBF8E66}" type="datetime1">
              <a:rPr lang="de-DE" smtClean="0"/>
              <a:t>02.02.2022</a:t>
            </a:fld>
            <a:endParaRPr lang="de-DE" dirty="0"/>
          </a:p>
        </p:txBody>
      </p:sp>
    </p:spTree>
    <p:extLst>
      <p:ext uri="{BB962C8B-B14F-4D97-AF65-F5344CB8AC3E}">
        <p14:creationId xmlns:p14="http://schemas.microsoft.com/office/powerpoint/2010/main" val="26187188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r>
              <a:rPr lang="de-DE"/>
              <a:t>SJ 21/22</a:t>
            </a:r>
            <a:endParaRPr lang="de-DE" dirty="0"/>
          </a:p>
        </p:txBody>
      </p:sp>
      <p:sp>
        <p:nvSpPr>
          <p:cNvPr id="6" name="Rectangle 3"/>
          <p:cNvSpPr>
            <a:spLocks noGrp="1" noChangeArrowheads="1"/>
          </p:cNvSpPr>
          <p:nvPr>
            <p:ph type="sldNum" sz="quarter" idx="11"/>
          </p:nvPr>
        </p:nvSpPr>
        <p:spPr>
          <a:ln/>
        </p:spPr>
        <p:txBody>
          <a:bodyPr/>
          <a:lstStyle>
            <a:lvl1pPr>
              <a:defRPr/>
            </a:lvl1pPr>
          </a:lstStyle>
          <a:p>
            <a:pPr>
              <a:defRPr/>
            </a:pPr>
            <a:fld id="{073573FD-FFCD-4DCB-8C84-726ABE209C07}" type="slidenum">
              <a:rPr lang="de-DE"/>
              <a:pPr>
                <a:defRPr/>
              </a:pPr>
              <a:t>‹Nr.›</a:t>
            </a:fld>
            <a:endParaRPr lang="de-DE" dirty="0"/>
          </a:p>
        </p:txBody>
      </p:sp>
      <p:sp>
        <p:nvSpPr>
          <p:cNvPr id="7" name="Rectangle 16"/>
          <p:cNvSpPr>
            <a:spLocks noGrp="1" noChangeArrowheads="1"/>
          </p:cNvSpPr>
          <p:nvPr>
            <p:ph type="dt" sz="half" idx="12"/>
          </p:nvPr>
        </p:nvSpPr>
        <p:spPr>
          <a:ln/>
        </p:spPr>
        <p:txBody>
          <a:bodyPr/>
          <a:lstStyle>
            <a:lvl1pPr>
              <a:defRPr/>
            </a:lvl1pPr>
          </a:lstStyle>
          <a:p>
            <a:pPr>
              <a:defRPr/>
            </a:pPr>
            <a:fld id="{951BEC17-795D-49C0-A605-AC325F3E1F56}" type="datetime1">
              <a:rPr lang="de-DE" smtClean="0"/>
              <a:t>02.02.2022</a:t>
            </a:fld>
            <a:endParaRPr lang="de-DE" dirty="0"/>
          </a:p>
        </p:txBody>
      </p:sp>
    </p:spTree>
    <p:extLst>
      <p:ext uri="{BB962C8B-B14F-4D97-AF65-F5344CB8AC3E}">
        <p14:creationId xmlns:p14="http://schemas.microsoft.com/office/powerpoint/2010/main" val="368318003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r>
              <a:rPr lang="de-DE"/>
              <a:t>SJ 21/22</a:t>
            </a:r>
            <a:endParaRPr lang="de-DE" dirty="0"/>
          </a:p>
        </p:txBody>
      </p:sp>
      <p:sp>
        <p:nvSpPr>
          <p:cNvPr id="29699" name="Rectangle 3"/>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B1603628-149B-41BF-A717-8886FDF11629}" type="slidenum">
              <a:rPr lang="de-DE"/>
              <a:pPr>
                <a:defRPr/>
              </a:pPr>
              <a:t>‹Nr.›</a:t>
            </a:fld>
            <a:endParaRPr lang="de-DE" dirty="0"/>
          </a:p>
        </p:txBody>
      </p:sp>
      <p:grpSp>
        <p:nvGrpSpPr>
          <p:cNvPr id="1028" name="Group 4"/>
          <p:cNvGrpSpPr>
            <a:grpSpLocks/>
          </p:cNvGrpSpPr>
          <p:nvPr/>
        </p:nvGrpSpPr>
        <p:grpSpPr bwMode="auto">
          <a:xfrm>
            <a:off x="0" y="1268413"/>
            <a:ext cx="12192000" cy="546100"/>
            <a:chOff x="0" y="0"/>
            <a:chExt cx="5760" cy="344"/>
          </a:xfrm>
        </p:grpSpPr>
        <p:sp>
          <p:nvSpPr>
            <p:cNvPr id="103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sz="2400" dirty="0">
                <a:latin typeface="Times New Roman" pitchFamily="18" charset="0"/>
              </a:endParaRPr>
            </a:p>
          </p:txBody>
        </p:sp>
        <p:sp>
          <p:nvSpPr>
            <p:cNvPr id="103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03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hlink"/>
                </a:solidFill>
              </a:endParaRPr>
            </a:p>
          </p:txBody>
        </p:sp>
        <p:sp>
          <p:nvSpPr>
            <p:cNvPr id="103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hlink"/>
                </a:solidFill>
              </a:endParaRPr>
            </a:p>
          </p:txBody>
        </p:sp>
        <p:sp>
          <p:nvSpPr>
            <p:cNvPr id="103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accent2"/>
                </a:solidFill>
              </a:endParaRPr>
            </a:p>
          </p:txBody>
        </p:sp>
        <p:sp>
          <p:nvSpPr>
            <p:cNvPr id="104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hlink"/>
                </a:solidFill>
              </a:endParaRPr>
            </a:p>
          </p:txBody>
        </p:sp>
        <p:sp>
          <p:nvSpPr>
            <p:cNvPr id="104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2400" dirty="0">
                <a:latin typeface="Times New Roman" pitchFamily="18" charset="0"/>
              </a:endParaRPr>
            </a:p>
          </p:txBody>
        </p:sp>
        <p:sp>
          <p:nvSpPr>
            <p:cNvPr id="104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accent2"/>
                </a:solidFill>
              </a:endParaRPr>
            </a:p>
          </p:txBody>
        </p:sp>
        <p:sp>
          <p:nvSpPr>
            <p:cNvPr id="104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solidFill>
                  <a:schemeClr val="accent2"/>
                </a:solidFill>
              </a:endParaRPr>
            </a:p>
          </p:txBody>
        </p:sp>
      </p:grpSp>
      <p:sp>
        <p:nvSpPr>
          <p:cNvPr id="1029" name="Rectangle 14"/>
          <p:cNvSpPr>
            <a:spLocks noGrp="1" noChangeArrowheads="1"/>
          </p:cNvSpPr>
          <p:nvPr>
            <p:ph type="title"/>
          </p:nvPr>
        </p:nvSpPr>
        <p:spPr bwMode="auto">
          <a:xfrm>
            <a:off x="912285" y="457200"/>
            <a:ext cx="1067011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de-DE" altLang="de-DE"/>
          </a:p>
        </p:txBody>
      </p:sp>
      <p:sp>
        <p:nvSpPr>
          <p:cNvPr id="1030" name="Rectangle 15"/>
          <p:cNvSpPr>
            <a:spLocks noGrp="1" noChangeArrowheads="1"/>
          </p:cNvSpPr>
          <p:nvPr>
            <p:ph type="body" idx="1"/>
          </p:nvPr>
        </p:nvSpPr>
        <p:spPr bwMode="auto">
          <a:xfrm>
            <a:off x="814917" y="1916113"/>
            <a:ext cx="10972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9712" name="Rectangle 16"/>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fld id="{26CBCBAA-5DDA-4A2B-8E4F-1E28A6FB9A9F}" type="datetime1">
              <a:rPr lang="de-DE" smtClean="0"/>
              <a:t>02.02.2022</a:t>
            </a:fld>
            <a:endParaRPr lang="de-DE" dirty="0"/>
          </a:p>
        </p:txBody>
      </p:sp>
      <p:sp>
        <p:nvSpPr>
          <p:cNvPr id="1032" name="Rectangle 18"/>
          <p:cNvSpPr>
            <a:spLocks noChangeArrowheads="1"/>
          </p:cNvSpPr>
          <p:nvPr/>
        </p:nvSpPr>
        <p:spPr bwMode="auto">
          <a:xfrm>
            <a:off x="912285" y="476250"/>
            <a:ext cx="1067011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4000" dirty="0">
              <a:latin typeface="Tahoma" pitchFamily="34" charset="0"/>
            </a:endParaRPr>
          </a:p>
        </p:txBody>
      </p:sp>
      <p:sp>
        <p:nvSpPr>
          <p:cNvPr id="1033" name="Rectangle 19"/>
          <p:cNvSpPr>
            <a:spLocks noChangeArrowheads="1"/>
          </p:cNvSpPr>
          <p:nvPr/>
        </p:nvSpPr>
        <p:spPr bwMode="auto">
          <a:xfrm>
            <a:off x="912285" y="476250"/>
            <a:ext cx="1067011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sz="4000" dirty="0">
              <a:latin typeface="Tahoma" pitchFamily="34" charset="0"/>
            </a:endParaRPr>
          </a:p>
        </p:txBody>
      </p:sp>
      <p:pic>
        <p:nvPicPr>
          <p:cNvPr id="1034" name="Picture 20"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033001" y="549275"/>
            <a:ext cx="16891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6"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7" r:id="rId13"/>
  </p:sldLayoutIdLst>
  <p:transition spd="slow">
    <p:wipe/>
  </p:transition>
  <p:hf sldNum="0" hdr="0" dt="0"/>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ahoma" pitchFamily="34" charset="0"/>
        </a:defRPr>
      </a:lvl2pPr>
      <a:lvl3pPr algn="l" rtl="0" eaLnBrk="0" fontAlgn="base" hangingPunct="0">
        <a:spcBef>
          <a:spcPct val="0"/>
        </a:spcBef>
        <a:spcAft>
          <a:spcPct val="0"/>
        </a:spcAft>
        <a:defRPr sz="4000">
          <a:solidFill>
            <a:schemeClr val="tx1"/>
          </a:solidFill>
          <a:latin typeface="Tahoma" pitchFamily="34" charset="0"/>
        </a:defRPr>
      </a:lvl3pPr>
      <a:lvl4pPr algn="l" rtl="0" eaLnBrk="0" fontAlgn="base" hangingPunct="0">
        <a:spcBef>
          <a:spcPct val="0"/>
        </a:spcBef>
        <a:spcAft>
          <a:spcPct val="0"/>
        </a:spcAft>
        <a:defRPr sz="4000">
          <a:solidFill>
            <a:schemeClr val="tx1"/>
          </a:solidFill>
          <a:latin typeface="Tahoma" pitchFamily="34" charset="0"/>
        </a:defRPr>
      </a:lvl4pPr>
      <a:lvl5pPr algn="l" rtl="0" eaLnBrk="0" fontAlgn="base" hangingPunct="0">
        <a:spcBef>
          <a:spcPct val="0"/>
        </a:spcBef>
        <a:spcAft>
          <a:spcPct val="0"/>
        </a:spcAft>
        <a:defRPr sz="4000">
          <a:solidFill>
            <a:schemeClr val="tx1"/>
          </a:solidFill>
          <a:latin typeface="Tahoma" pitchFamily="34" charset="0"/>
        </a:defRPr>
      </a:lvl5pPr>
      <a:lvl6pPr marL="457200" algn="l" rtl="0" fontAlgn="base">
        <a:spcBef>
          <a:spcPct val="0"/>
        </a:spcBef>
        <a:spcAft>
          <a:spcPct val="0"/>
        </a:spcAft>
        <a:defRPr sz="4000">
          <a:solidFill>
            <a:schemeClr val="tx1"/>
          </a:solidFill>
          <a:latin typeface="Tahoma" pitchFamily="34" charset="0"/>
        </a:defRPr>
      </a:lvl6pPr>
      <a:lvl7pPr marL="914400" algn="l" rtl="0" fontAlgn="base">
        <a:spcBef>
          <a:spcPct val="0"/>
        </a:spcBef>
        <a:spcAft>
          <a:spcPct val="0"/>
        </a:spcAft>
        <a:defRPr sz="4000">
          <a:solidFill>
            <a:schemeClr val="tx1"/>
          </a:solidFill>
          <a:latin typeface="Tahoma" pitchFamily="34" charset="0"/>
        </a:defRPr>
      </a:lvl7pPr>
      <a:lvl8pPr marL="1371600" algn="l" rtl="0" fontAlgn="base">
        <a:spcBef>
          <a:spcPct val="0"/>
        </a:spcBef>
        <a:spcAft>
          <a:spcPct val="0"/>
        </a:spcAft>
        <a:defRPr sz="4000">
          <a:solidFill>
            <a:schemeClr val="tx1"/>
          </a:solidFill>
          <a:latin typeface="Tahoma" pitchFamily="34" charset="0"/>
        </a:defRPr>
      </a:lvl8pPr>
      <a:lvl9pPr marL="1828800" algn="l" rtl="0" fontAlgn="base">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3.m4a"/><Relationship Id="rId7" Type="http://schemas.openxmlformats.org/officeDocument/2006/relationships/image" Target="../media/image19.png"/><Relationship Id="rId2" Type="http://schemas.microsoft.com/office/2007/relationships/media" Target="../media/media33.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0.avi"/><Relationship Id="rId1" Type="http://schemas.microsoft.com/office/2007/relationships/media" Target="../media/media40.avi"/><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1.m4a"/><Relationship Id="rId7" Type="http://schemas.openxmlformats.org/officeDocument/2006/relationships/hyperlink" Target="http://www.isb.bayern.de/schulartspezifisches/" TargetMode="External"/><Relationship Id="rId2" Type="http://schemas.microsoft.com/office/2007/relationships/media" Target="../media/media41.m4a"/><Relationship Id="rId1" Type="http://schemas.openxmlformats.org/officeDocument/2006/relationships/tags" Target="../tags/tag6.xml"/><Relationship Id="rId6" Type="http://schemas.openxmlformats.org/officeDocument/2006/relationships/hyperlink" Target="https://www.km.bayern.de/ministerium/institutionen/schulberatung.html" TargetMode="External"/><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6.png"/><Relationship Id="rId5" Type="http://schemas.openxmlformats.org/officeDocument/2006/relationships/hyperlink" Target="http://www.meinbildungsweg.de/" TargetMode="External"/><Relationship Id="rId4"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3.m4a"/><Relationship Id="rId7" Type="http://schemas.openxmlformats.org/officeDocument/2006/relationships/hyperlink" Target="https://freesvg.org/male-in-doubt" TargetMode="External"/><Relationship Id="rId2" Type="http://schemas.microsoft.com/office/2007/relationships/media" Target="../media/media43.m4a"/><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de-DE" altLang="de-DE" sz="4200" dirty="0">
                <a:latin typeface="Arial" charset="0"/>
              </a:rPr>
              <a:t>Wege im bayerischen Schulsystem</a:t>
            </a:r>
          </a:p>
        </p:txBody>
      </p:sp>
      <p:sp>
        <p:nvSpPr>
          <p:cNvPr id="3075" name="Rectangle 3"/>
          <p:cNvSpPr>
            <a:spLocks noGrp="1" noChangeArrowheads="1"/>
          </p:cNvSpPr>
          <p:nvPr>
            <p:ph type="subTitle" idx="1"/>
          </p:nvPr>
        </p:nvSpPr>
        <p:spPr>
          <a:xfrm>
            <a:off x="3359150" y="4797425"/>
            <a:ext cx="7100888" cy="503238"/>
          </a:xfrm>
        </p:spPr>
        <p:txBody>
          <a:bodyPr/>
          <a:lstStyle/>
          <a:p>
            <a:pPr algn="ctr" eaLnBrk="1" hangingPunct="1">
              <a:lnSpc>
                <a:spcPct val="80000"/>
              </a:lnSpc>
            </a:pPr>
            <a:r>
              <a:rPr lang="de-DE" altLang="de-DE" sz="2400" dirty="0"/>
              <a:t>Informationsabend in der 3. Jahrgangsstufe</a:t>
            </a:r>
          </a:p>
        </p:txBody>
      </p:sp>
      <p:pic>
        <p:nvPicPr>
          <p:cNvPr id="2" name="Audio 1">
            <a:hlinkClick r:id="" action="ppaction://media"/>
            <a:extLst>
              <a:ext uri="{FF2B5EF4-FFF2-40B4-BE49-F238E27FC236}">
                <a16:creationId xmlns:a16="http://schemas.microsoft.com/office/drawing/2014/main" id="{BABD0245-BF57-4271-9CE8-C87811AD3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4902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6"/>
          <p:cNvSpPr>
            <a:spLocks noChangeArrowheads="1"/>
          </p:cNvSpPr>
          <p:nvPr/>
        </p:nvSpPr>
        <p:spPr bwMode="auto">
          <a:xfrm>
            <a:off x="1685926" y="1916113"/>
            <a:ext cx="4537075"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Mittlerer Schulabschluss</a:t>
            </a:r>
          </a:p>
        </p:txBody>
      </p:sp>
      <p:sp>
        <p:nvSpPr>
          <p:cNvPr id="16387" name="Textfeld 5"/>
          <p:cNvSpPr txBox="1">
            <a:spLocks noChangeArrowheads="1"/>
          </p:cNvSpPr>
          <p:nvPr/>
        </p:nvSpPr>
        <p:spPr bwMode="auto">
          <a:xfrm>
            <a:off x="2208214" y="174625"/>
            <a:ext cx="68532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dirty="0"/>
              <a:t>Bildungsschwerpunkte Wirtschaftsschule</a:t>
            </a:r>
          </a:p>
        </p:txBody>
      </p:sp>
      <p:sp>
        <p:nvSpPr>
          <p:cNvPr id="9" name="Textfeld 8"/>
          <p:cNvSpPr txBox="1"/>
          <p:nvPr/>
        </p:nvSpPr>
        <p:spPr>
          <a:xfrm>
            <a:off x="3954463" y="2565401"/>
            <a:ext cx="6462712" cy="4031873"/>
          </a:xfrm>
          <a:prstGeom prst="rect">
            <a:avLst/>
          </a:prstGeom>
          <a:noFill/>
        </p:spPr>
        <p:txBody>
          <a:bodyPr>
            <a:spAutoFit/>
          </a:bodyPr>
          <a:lstStyle/>
          <a:p>
            <a:pPr marL="285750" indent="-285750">
              <a:buFont typeface="Arial" charset="0"/>
              <a:buChar char="•"/>
              <a:defRPr/>
            </a:pPr>
            <a:r>
              <a:rPr lang="de-DE" sz="3200" dirty="0"/>
              <a:t> vermittelt allgemeine Bildung</a:t>
            </a:r>
          </a:p>
          <a:p>
            <a:pPr marL="457200" indent="-457200">
              <a:buFont typeface="Arial" charset="0"/>
              <a:buChar char="•"/>
              <a:defRPr/>
            </a:pPr>
            <a:r>
              <a:rPr lang="de-DE" sz="3200" dirty="0"/>
              <a:t>berufliche Grundbildung</a:t>
            </a:r>
          </a:p>
          <a:p>
            <a:pPr>
              <a:defRPr/>
            </a:pPr>
            <a:r>
              <a:rPr lang="de-DE" sz="3200" dirty="0"/>
              <a:t> </a:t>
            </a:r>
          </a:p>
          <a:p>
            <a:pPr marL="457200" indent="-457200">
              <a:buFont typeface="Arial" panose="020B0604020202020204" pitchFamily="34" charset="0"/>
              <a:buChar char="•"/>
              <a:defRPr/>
            </a:pPr>
            <a:r>
              <a:rPr lang="de-DE" sz="3200" dirty="0"/>
              <a:t>berufsvorbereitende Schule</a:t>
            </a:r>
          </a:p>
          <a:p>
            <a:pPr marL="457200" indent="-457200">
              <a:buFont typeface="Arial" panose="020B0604020202020204" pitchFamily="34" charset="0"/>
              <a:buChar char="•"/>
              <a:defRPr/>
            </a:pPr>
            <a:r>
              <a:rPr lang="de-DE" sz="3200" dirty="0"/>
              <a:t>ab dem SJ 2020/21 Beginn</a:t>
            </a:r>
            <a:br>
              <a:rPr lang="de-DE" sz="3200" dirty="0"/>
            </a:br>
            <a:r>
              <a:rPr lang="de-DE" sz="3200" dirty="0"/>
              <a:t>mit der 6. Klasse</a:t>
            </a:r>
          </a:p>
          <a:p>
            <a:pPr>
              <a:defRPr/>
            </a:pPr>
            <a:endParaRPr lang="de-DE" sz="3200" dirty="0"/>
          </a:p>
          <a:p>
            <a:pPr>
              <a:defRPr/>
            </a:pPr>
            <a:endParaRPr lang="de-DE" sz="3200" dirty="0"/>
          </a:p>
        </p:txBody>
      </p:sp>
      <p:sp>
        <p:nvSpPr>
          <p:cNvPr id="16389" name="Rectangle 33"/>
          <p:cNvSpPr>
            <a:spLocks noChangeArrowheads="1"/>
          </p:cNvSpPr>
          <p:nvPr/>
        </p:nvSpPr>
        <p:spPr bwMode="auto">
          <a:xfrm>
            <a:off x="2208213" y="2070101"/>
            <a:ext cx="863600" cy="1223963"/>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Wirt-</a:t>
            </a:r>
          </a:p>
          <a:p>
            <a:pPr algn="ctr" eaLnBrk="1" hangingPunct="1"/>
            <a:r>
              <a:rPr lang="de-DE" altLang="de-DE" sz="1600" dirty="0">
                <a:solidFill>
                  <a:schemeClr val="bg2"/>
                </a:solidFill>
              </a:rPr>
              <a:t>schafts-</a:t>
            </a:r>
          </a:p>
          <a:p>
            <a:pPr algn="ctr" eaLnBrk="1" hangingPunct="1"/>
            <a:r>
              <a:rPr lang="de-DE" altLang="de-DE" sz="1600" dirty="0">
                <a:solidFill>
                  <a:schemeClr val="bg2"/>
                </a:solidFill>
              </a:rPr>
              <a:t>schule</a:t>
            </a:r>
          </a:p>
        </p:txBody>
      </p:sp>
      <p:sp>
        <p:nvSpPr>
          <p:cNvPr id="16391"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 name="Audio 2">
            <a:hlinkClick r:id="" action="ppaction://media"/>
            <a:extLst>
              <a:ext uri="{FF2B5EF4-FFF2-40B4-BE49-F238E27FC236}">
                <a16:creationId xmlns:a16="http://schemas.microsoft.com/office/drawing/2014/main" id="{07661078-346D-42F1-814C-B38722C846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2185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feld 5"/>
          <p:cNvSpPr txBox="1">
            <a:spLocks noChangeArrowheads="1"/>
          </p:cNvSpPr>
          <p:nvPr/>
        </p:nvSpPr>
        <p:spPr bwMode="auto">
          <a:xfrm>
            <a:off x="1690689" y="188913"/>
            <a:ext cx="6853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dirty="0"/>
              <a:t>Bildungsschwerpunkte Gymnasium</a:t>
            </a:r>
          </a:p>
        </p:txBody>
      </p:sp>
      <p:sp>
        <p:nvSpPr>
          <p:cNvPr id="9" name="Textfeld 8"/>
          <p:cNvSpPr txBox="1"/>
          <p:nvPr/>
        </p:nvSpPr>
        <p:spPr>
          <a:xfrm>
            <a:off x="3954463" y="2565401"/>
            <a:ext cx="6462712" cy="3046413"/>
          </a:xfrm>
          <a:prstGeom prst="rect">
            <a:avLst/>
          </a:prstGeom>
          <a:noFill/>
        </p:spPr>
        <p:txBody>
          <a:bodyPr>
            <a:spAutoFit/>
          </a:bodyPr>
          <a:lstStyle/>
          <a:p>
            <a:pPr marL="285750" indent="-285750">
              <a:buFont typeface="Arial" charset="0"/>
              <a:buChar char="•"/>
              <a:defRPr/>
            </a:pPr>
            <a:r>
              <a:rPr lang="de-DE" sz="3200" dirty="0"/>
              <a:t>vermittelt vertiefte  Allgemeinbildung</a:t>
            </a:r>
          </a:p>
          <a:p>
            <a:pPr marL="285750" indent="-285750">
              <a:buFont typeface="Arial" charset="0"/>
              <a:buChar char="•"/>
              <a:defRPr/>
            </a:pPr>
            <a:r>
              <a:rPr lang="de-DE" sz="3200" dirty="0"/>
              <a:t>führt zu Hochschulstudium hin</a:t>
            </a:r>
          </a:p>
          <a:p>
            <a:pPr marL="285750" indent="-285750">
              <a:buFont typeface="Arial" charset="0"/>
              <a:buChar char="•"/>
              <a:defRPr/>
            </a:pPr>
            <a:r>
              <a:rPr lang="de-DE" sz="3200" dirty="0"/>
              <a:t>schafft Voraussetzung für qualifizierte berufliche Bildung</a:t>
            </a:r>
          </a:p>
          <a:p>
            <a:pPr>
              <a:defRPr/>
            </a:pPr>
            <a:endParaRPr lang="de-DE" sz="3200" dirty="0"/>
          </a:p>
        </p:txBody>
      </p:sp>
      <p:pic>
        <p:nvPicPr>
          <p:cNvPr id="174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2708276"/>
            <a:ext cx="13843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2439989"/>
            <a:ext cx="139065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5"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4" name="Audio 3">
            <a:hlinkClick r:id="" action="ppaction://media"/>
            <a:extLst>
              <a:ext uri="{FF2B5EF4-FFF2-40B4-BE49-F238E27FC236}">
                <a16:creationId xmlns:a16="http://schemas.microsoft.com/office/drawing/2014/main" id="{289A40D8-2C4E-46D3-95CC-DA3B3AC92E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p:transition spd="slow" advTm="22595">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par>
                          <p:cTn id="13" fill="hold" nodeType="afterGroup">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ußzeilenplatzhalt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18436" name="Grafik 3"/>
          <p:cNvPicPr>
            <a:picLocks noChangeAspect="1"/>
          </p:cNvPicPr>
          <p:nvPr/>
        </p:nvPicPr>
        <p:blipFill>
          <a:blip r:embed="rId4">
            <a:extLst>
              <a:ext uri="{28A0092B-C50C-407E-A947-70E740481C1C}">
                <a14:useLocalDpi xmlns:a14="http://schemas.microsoft.com/office/drawing/2010/main" val="0"/>
              </a:ext>
            </a:extLst>
          </a:blip>
          <a:srcRect l="1765" t="22176" r="2065"/>
          <a:stretch>
            <a:fillRect/>
          </a:stretch>
        </p:blipFill>
        <p:spPr bwMode="auto">
          <a:xfrm>
            <a:off x="2022476" y="1844676"/>
            <a:ext cx="7985125"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feld 4"/>
          <p:cNvSpPr txBox="1">
            <a:spLocks noChangeArrowheads="1"/>
          </p:cNvSpPr>
          <p:nvPr/>
        </p:nvSpPr>
        <p:spPr bwMode="auto">
          <a:xfrm>
            <a:off x="2855913" y="188913"/>
            <a:ext cx="590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3600" dirty="0"/>
              <a:t>Bildungsschwerpunkt </a:t>
            </a:r>
          </a:p>
          <a:p>
            <a:pPr algn="ctr" eaLnBrk="1" hangingPunct="1"/>
            <a:r>
              <a:rPr lang="de-DE" altLang="de-DE" sz="3600" dirty="0"/>
              <a:t>in der Förderschule</a:t>
            </a:r>
          </a:p>
        </p:txBody>
      </p:sp>
      <p:pic>
        <p:nvPicPr>
          <p:cNvPr id="2" name="Audio 1">
            <a:hlinkClick r:id="" action="ppaction://media"/>
            <a:extLst>
              <a:ext uri="{FF2B5EF4-FFF2-40B4-BE49-F238E27FC236}">
                <a16:creationId xmlns:a16="http://schemas.microsoft.com/office/drawing/2014/main" id="{F645F337-E3CC-4EE2-AD40-D2F6BDBA9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spd="slow" advTm="6469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a:xfrm>
            <a:off x="1631951" y="188913"/>
            <a:ext cx="8640763" cy="1143000"/>
          </a:xfrm>
        </p:spPr>
        <p:txBody>
          <a:bodyPr/>
          <a:lstStyle/>
          <a:p>
            <a:pPr algn="ctr" eaLnBrk="1" hangingPunct="1">
              <a:defRPr/>
            </a:pPr>
            <a:r>
              <a:rPr lang="de-DE" sz="3600" dirty="0">
                <a:latin typeface="+mn-lt"/>
              </a:rPr>
              <a:t>Erfolgreicher Abschluss </a:t>
            </a:r>
            <a:br>
              <a:rPr lang="de-DE" sz="3600" dirty="0">
                <a:latin typeface="+mn-lt"/>
              </a:rPr>
            </a:br>
            <a:r>
              <a:rPr lang="de-DE" sz="3600" dirty="0">
                <a:latin typeface="+mn-lt"/>
              </a:rPr>
              <a:t>der Mittelschule</a:t>
            </a:r>
          </a:p>
        </p:txBody>
      </p:sp>
      <p:pic>
        <p:nvPicPr>
          <p:cNvPr id="19459" name="Picture 10" descr="schulgrafik_web_mod"/>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3863976" y="1700213"/>
            <a:ext cx="6551613"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1919289" y="2133600"/>
            <a:ext cx="2160587" cy="2057400"/>
          </a:xfrm>
          <a:prstGeom prst="rect">
            <a:avLst/>
          </a:prstGeom>
          <a:solidFill>
            <a:srgbClr val="CCFFFF"/>
          </a:solidFill>
          <a:ln w="9525">
            <a:solidFill>
              <a:schemeClr val="folHlink"/>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600" dirty="0"/>
              <a:t>Alle Schüler, die die </a:t>
            </a:r>
            <a:r>
              <a:rPr lang="de-DE" altLang="de-DE" sz="1600" b="1" dirty="0"/>
              <a:t>9. Klasse</a:t>
            </a:r>
            <a:r>
              <a:rPr lang="de-DE" altLang="de-DE" sz="1600" dirty="0"/>
              <a:t> mit Erfolg besucht haben, erhalten das Zeugnis über den </a:t>
            </a:r>
            <a:r>
              <a:rPr lang="de-DE" altLang="de-DE" sz="1600" b="1" dirty="0"/>
              <a:t>erfolgreichen Abschluss</a:t>
            </a:r>
            <a:r>
              <a:rPr lang="de-DE" altLang="de-DE" sz="1600" dirty="0"/>
              <a:t> </a:t>
            </a:r>
            <a:r>
              <a:rPr lang="de-DE" altLang="de-DE" sz="1600" b="1" dirty="0"/>
              <a:t>der Mittelschule</a:t>
            </a:r>
            <a:r>
              <a:rPr lang="de-DE" altLang="de-DE" sz="1600" dirty="0"/>
              <a:t>.</a:t>
            </a:r>
          </a:p>
        </p:txBody>
      </p:sp>
      <p:sp>
        <p:nvSpPr>
          <p:cNvPr id="17420" name="AutoShape 12"/>
          <p:cNvSpPr>
            <a:spLocks noChangeArrowheads="1"/>
          </p:cNvSpPr>
          <p:nvPr/>
        </p:nvSpPr>
        <p:spPr bwMode="auto">
          <a:xfrm>
            <a:off x="6240464" y="4221164"/>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7421" name="AutoShape 13"/>
          <p:cNvSpPr>
            <a:spLocks noChangeArrowheads="1"/>
          </p:cNvSpPr>
          <p:nvPr/>
        </p:nvSpPr>
        <p:spPr bwMode="auto">
          <a:xfrm>
            <a:off x="6096000" y="36449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7422" name="AutoShape 14"/>
          <p:cNvSpPr>
            <a:spLocks noChangeArrowheads="1"/>
          </p:cNvSpPr>
          <p:nvPr/>
        </p:nvSpPr>
        <p:spPr bwMode="auto">
          <a:xfrm>
            <a:off x="8401050" y="4221164"/>
            <a:ext cx="287338"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7423" name="AutoShape 15"/>
          <p:cNvSpPr>
            <a:spLocks noChangeArrowheads="1"/>
          </p:cNvSpPr>
          <p:nvPr/>
        </p:nvSpPr>
        <p:spPr bwMode="auto">
          <a:xfrm>
            <a:off x="7104064" y="4221164"/>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7424" name="AutoShape 16"/>
          <p:cNvSpPr>
            <a:spLocks noChangeArrowheads="1"/>
          </p:cNvSpPr>
          <p:nvPr/>
        </p:nvSpPr>
        <p:spPr bwMode="auto">
          <a:xfrm>
            <a:off x="4943475" y="40767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7425" name="AutoShape 17"/>
          <p:cNvSpPr>
            <a:spLocks noChangeArrowheads="1"/>
          </p:cNvSpPr>
          <p:nvPr/>
        </p:nvSpPr>
        <p:spPr bwMode="auto">
          <a:xfrm>
            <a:off x="4224339" y="3860800"/>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68"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2" name="Audio 1">
            <a:hlinkClick r:id="" action="ppaction://media"/>
            <a:extLst>
              <a:ext uri="{FF2B5EF4-FFF2-40B4-BE49-F238E27FC236}">
                <a16:creationId xmlns:a16="http://schemas.microsoft.com/office/drawing/2014/main" id="{34164923-838E-43EC-A544-B5E5C586D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245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1593850" y="260350"/>
            <a:ext cx="8858250" cy="1143000"/>
          </a:xfrm>
        </p:spPr>
        <p:txBody>
          <a:bodyPr/>
          <a:lstStyle/>
          <a:p>
            <a:pPr algn="ctr" eaLnBrk="1" hangingPunct="1">
              <a:defRPr/>
            </a:pPr>
            <a:r>
              <a:rPr lang="de-DE" sz="3600" dirty="0">
                <a:latin typeface="+mn-lt"/>
              </a:rPr>
              <a:t>Qualifizierender Abschluss</a:t>
            </a:r>
            <a:br>
              <a:rPr lang="de-DE" sz="3600" dirty="0">
                <a:latin typeface="+mn-lt"/>
              </a:rPr>
            </a:br>
            <a:r>
              <a:rPr lang="de-DE" sz="3600" dirty="0">
                <a:latin typeface="+mn-lt"/>
              </a:rPr>
              <a:t> der Mittelschule</a:t>
            </a:r>
          </a:p>
        </p:txBody>
      </p:sp>
      <p:sp>
        <p:nvSpPr>
          <p:cNvPr id="20483" name="Text Box 6"/>
          <p:cNvSpPr txBox="1">
            <a:spLocks noChangeArrowheads="1"/>
          </p:cNvSpPr>
          <p:nvPr/>
        </p:nvSpPr>
        <p:spPr bwMode="auto">
          <a:xfrm>
            <a:off x="1919289" y="1916114"/>
            <a:ext cx="2846387" cy="4078039"/>
          </a:xfrm>
          <a:prstGeom prst="rect">
            <a:avLst/>
          </a:prstGeom>
          <a:solidFill>
            <a:srgbClr val="CCFFFF"/>
          </a:solidFill>
          <a:ln w="9525">
            <a:solidFill>
              <a:schemeClr val="folHlink"/>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400" dirty="0"/>
              <a:t>Durch die freiwillige Teilnahme an einer </a:t>
            </a:r>
            <a:r>
              <a:rPr lang="de-DE" altLang="de-DE" sz="1400" b="1" dirty="0"/>
              <a:t>besonderen Leistungsfeststellung</a:t>
            </a:r>
            <a:r>
              <a:rPr lang="de-DE" altLang="de-DE" sz="1400" dirty="0"/>
              <a:t>, die teilweise zentrale, landeseinheitliche Aufgabenstellungen enthält, kann mit der Gesamtbewertung 3,0 in den Prüfungsfächern zusätzlich der </a:t>
            </a:r>
            <a:r>
              <a:rPr lang="de-DE" altLang="de-DE" sz="1400" b="1" dirty="0"/>
              <a:t>qualifizierende Abschluss (Quali) der Mittelschule</a:t>
            </a:r>
            <a:r>
              <a:rPr lang="de-DE" altLang="de-DE" sz="1400" dirty="0"/>
              <a:t> erworben werden, der überdurchschnittliche Leistungen bestätigt. </a:t>
            </a:r>
            <a:endParaRPr lang="de-DE" altLang="de-DE" sz="1400" b="1" dirty="0"/>
          </a:p>
          <a:p>
            <a:pPr eaLnBrk="1" hangingPunct="1">
              <a:spcBef>
                <a:spcPct val="50000"/>
              </a:spcBef>
            </a:pPr>
            <a:r>
              <a:rPr lang="de-DE" altLang="de-DE" sz="1400" b="1" dirty="0"/>
              <a:t>Alle Schüler der Jahrgangsstufe 9 sowie externe Bewerber</a:t>
            </a:r>
            <a:r>
              <a:rPr lang="de-DE" altLang="de-DE" sz="1400" dirty="0"/>
              <a:t> aus anderen Schularten und Nichtschüler können daran teilnehmen.</a:t>
            </a:r>
          </a:p>
        </p:txBody>
      </p:sp>
      <p:pic>
        <p:nvPicPr>
          <p:cNvPr id="20484" name="Picture 10" descr="schulgrafik_web_mod"/>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5016500" y="1700214"/>
            <a:ext cx="53276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11"/>
          <p:cNvSpPr>
            <a:spLocks noChangeArrowheads="1"/>
          </p:cNvSpPr>
          <p:nvPr/>
        </p:nvSpPr>
        <p:spPr bwMode="auto">
          <a:xfrm>
            <a:off x="5735639" y="4292600"/>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0487"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 name="Audio 2">
            <a:hlinkClick r:id="" action="ppaction://media"/>
            <a:extLst>
              <a:ext uri="{FF2B5EF4-FFF2-40B4-BE49-F238E27FC236}">
                <a16:creationId xmlns:a16="http://schemas.microsoft.com/office/drawing/2014/main" id="{89C59CB3-CD10-49A4-9883-06962FC0A3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4247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a:xfrm>
            <a:off x="2003425" y="188913"/>
            <a:ext cx="8002588" cy="1371600"/>
          </a:xfrm>
        </p:spPr>
        <p:txBody>
          <a:bodyPr/>
          <a:lstStyle/>
          <a:p>
            <a:pPr algn="ctr" eaLnBrk="1" hangingPunct="1">
              <a:defRPr/>
            </a:pPr>
            <a:r>
              <a:rPr lang="de-DE" sz="3600" dirty="0">
                <a:latin typeface="+mn-lt"/>
              </a:rPr>
              <a:t>Mittlerer Schulabschluss</a:t>
            </a:r>
          </a:p>
        </p:txBody>
      </p:sp>
      <p:sp>
        <p:nvSpPr>
          <p:cNvPr id="21507" name="Text Box 6"/>
          <p:cNvSpPr txBox="1">
            <a:spLocks noChangeArrowheads="1"/>
          </p:cNvSpPr>
          <p:nvPr/>
        </p:nvSpPr>
        <p:spPr bwMode="auto">
          <a:xfrm>
            <a:off x="1919288" y="1700213"/>
            <a:ext cx="2881312" cy="654050"/>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Mittlerer Schulabschluss</a:t>
            </a:r>
          </a:p>
          <a:p>
            <a:pPr eaLnBrk="1" hangingPunct="1"/>
            <a:r>
              <a:rPr lang="de-DE" altLang="de-DE" dirty="0"/>
              <a:t>am Gymnasium</a:t>
            </a:r>
          </a:p>
        </p:txBody>
      </p:sp>
      <p:sp>
        <p:nvSpPr>
          <p:cNvPr id="21508" name="Text Box 7"/>
          <p:cNvSpPr txBox="1">
            <a:spLocks noChangeArrowheads="1"/>
          </p:cNvSpPr>
          <p:nvPr/>
        </p:nvSpPr>
        <p:spPr bwMode="auto">
          <a:xfrm>
            <a:off x="1919288" y="2420938"/>
            <a:ext cx="2881312" cy="654050"/>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Mittlerer Schulabschluss</a:t>
            </a:r>
          </a:p>
          <a:p>
            <a:pPr eaLnBrk="1" hangingPunct="1"/>
            <a:r>
              <a:rPr lang="de-DE" altLang="de-DE" dirty="0"/>
              <a:t>an der Wirtschaftsschule</a:t>
            </a:r>
          </a:p>
        </p:txBody>
      </p:sp>
      <p:sp>
        <p:nvSpPr>
          <p:cNvPr id="21509" name="Text Box 8"/>
          <p:cNvSpPr txBox="1">
            <a:spLocks noChangeArrowheads="1"/>
          </p:cNvSpPr>
          <p:nvPr/>
        </p:nvSpPr>
        <p:spPr bwMode="auto">
          <a:xfrm>
            <a:off x="1919288" y="3141663"/>
            <a:ext cx="2952750" cy="6540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Mittlerer Schulabschluss</a:t>
            </a:r>
          </a:p>
          <a:p>
            <a:pPr eaLnBrk="1" hangingPunct="1"/>
            <a:r>
              <a:rPr lang="de-DE" altLang="de-DE" dirty="0"/>
              <a:t>an der Mittelschule</a:t>
            </a:r>
          </a:p>
        </p:txBody>
      </p:sp>
      <p:sp>
        <p:nvSpPr>
          <p:cNvPr id="21510" name="Text Box 9"/>
          <p:cNvSpPr txBox="1">
            <a:spLocks noChangeArrowheads="1"/>
          </p:cNvSpPr>
          <p:nvPr/>
        </p:nvSpPr>
        <p:spPr bwMode="auto">
          <a:xfrm>
            <a:off x="1919288" y="3860800"/>
            <a:ext cx="2881312" cy="65405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Mittlerer Schulabschluss</a:t>
            </a:r>
          </a:p>
          <a:p>
            <a:pPr eaLnBrk="1" hangingPunct="1"/>
            <a:r>
              <a:rPr lang="de-DE" altLang="de-DE" dirty="0"/>
              <a:t>an der Realschule</a:t>
            </a:r>
          </a:p>
        </p:txBody>
      </p:sp>
      <p:sp>
        <p:nvSpPr>
          <p:cNvPr id="21511" name="Text Box 10"/>
          <p:cNvSpPr txBox="1">
            <a:spLocks noChangeArrowheads="1"/>
          </p:cNvSpPr>
          <p:nvPr/>
        </p:nvSpPr>
        <p:spPr bwMode="auto">
          <a:xfrm>
            <a:off x="1919288" y="4581525"/>
            <a:ext cx="2881312" cy="654050"/>
          </a:xfrm>
          <a:prstGeom prst="rect">
            <a:avLst/>
          </a:prstGeom>
          <a:noFill/>
          <a:ln w="12700">
            <a:solidFill>
              <a:srgbClr val="CC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dirty="0"/>
              <a:t>Mittlerer Schulabschluss</a:t>
            </a:r>
          </a:p>
          <a:p>
            <a:pPr eaLnBrk="1" hangingPunct="1"/>
            <a:r>
              <a:rPr lang="de-DE" altLang="de-DE" dirty="0"/>
              <a:t>an der Berufsschule</a:t>
            </a:r>
          </a:p>
        </p:txBody>
      </p:sp>
      <p:sp>
        <p:nvSpPr>
          <p:cNvPr id="19467" name="Text Box 11"/>
          <p:cNvSpPr txBox="1">
            <a:spLocks noChangeArrowheads="1"/>
          </p:cNvSpPr>
          <p:nvPr/>
        </p:nvSpPr>
        <p:spPr bwMode="auto">
          <a:xfrm>
            <a:off x="1881188" y="5500689"/>
            <a:ext cx="8247062" cy="9477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600" b="1" dirty="0"/>
              <a:t>Die mit den jeweiligen Abschlüssen erworbenen Berechtigungen sind:</a:t>
            </a:r>
          </a:p>
          <a:p>
            <a:pPr eaLnBrk="1" hangingPunct="1">
              <a:spcBef>
                <a:spcPct val="50000"/>
              </a:spcBef>
            </a:pPr>
            <a:r>
              <a:rPr lang="de-DE" altLang="de-DE" sz="1600" b="1" dirty="0"/>
              <a:t>- untereinander gleichwertig, </a:t>
            </a:r>
            <a:br>
              <a:rPr lang="de-DE" altLang="de-DE" sz="1600" b="1" dirty="0"/>
            </a:br>
            <a:r>
              <a:rPr lang="de-DE" altLang="de-DE" sz="1600" b="1" dirty="0"/>
              <a:t>- aber nicht gleichartig (unterschiedliche Schwerpunkte).</a:t>
            </a:r>
          </a:p>
        </p:txBody>
      </p:sp>
      <p:pic>
        <p:nvPicPr>
          <p:cNvPr id="21513" name="Picture 15" descr="schulgrafik_web_mod"/>
          <p:cNvPicPr>
            <a:picLocks noChangeAspect="1" noChangeArrowheads="1"/>
          </p:cNvPicPr>
          <p:nvPr/>
        </p:nvPicPr>
        <p:blipFill>
          <a:blip r:embed="rId6">
            <a:lum contrast="16000"/>
            <a:extLst>
              <a:ext uri="{28A0092B-C50C-407E-A947-70E740481C1C}">
                <a14:useLocalDpi xmlns:a14="http://schemas.microsoft.com/office/drawing/2010/main" val="0"/>
              </a:ext>
            </a:extLst>
          </a:blip>
          <a:srcRect/>
          <a:stretch>
            <a:fillRect/>
          </a:stretch>
        </p:blipFill>
        <p:spPr bwMode="auto">
          <a:xfrm>
            <a:off x="5232401" y="1700213"/>
            <a:ext cx="4824413"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AutoShape 16"/>
          <p:cNvSpPr>
            <a:spLocks noChangeArrowheads="1"/>
          </p:cNvSpPr>
          <p:nvPr/>
        </p:nvSpPr>
        <p:spPr bwMode="auto">
          <a:xfrm>
            <a:off x="6527800" y="36449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3" name="AutoShape 17"/>
          <p:cNvSpPr>
            <a:spLocks noChangeArrowheads="1"/>
          </p:cNvSpPr>
          <p:nvPr/>
        </p:nvSpPr>
        <p:spPr bwMode="auto">
          <a:xfrm>
            <a:off x="6959600" y="36449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4" name="AutoShape 18"/>
          <p:cNvSpPr>
            <a:spLocks noChangeArrowheads="1"/>
          </p:cNvSpPr>
          <p:nvPr/>
        </p:nvSpPr>
        <p:spPr bwMode="auto">
          <a:xfrm>
            <a:off x="7608889" y="3644900"/>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5" name="AutoShape 19"/>
          <p:cNvSpPr>
            <a:spLocks noChangeArrowheads="1"/>
          </p:cNvSpPr>
          <p:nvPr/>
        </p:nvSpPr>
        <p:spPr bwMode="auto">
          <a:xfrm>
            <a:off x="8543925" y="36449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6" name="AutoShape 20"/>
          <p:cNvSpPr>
            <a:spLocks noChangeArrowheads="1"/>
          </p:cNvSpPr>
          <p:nvPr/>
        </p:nvSpPr>
        <p:spPr bwMode="auto">
          <a:xfrm>
            <a:off x="6311900" y="3141664"/>
            <a:ext cx="287338"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7" name="AutoShape 21"/>
          <p:cNvSpPr>
            <a:spLocks noChangeArrowheads="1"/>
          </p:cNvSpPr>
          <p:nvPr/>
        </p:nvSpPr>
        <p:spPr bwMode="auto">
          <a:xfrm>
            <a:off x="6024564" y="1773239"/>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8" name="AutoShape 22"/>
          <p:cNvSpPr>
            <a:spLocks noChangeArrowheads="1"/>
          </p:cNvSpPr>
          <p:nvPr/>
        </p:nvSpPr>
        <p:spPr bwMode="auto">
          <a:xfrm>
            <a:off x="7104064" y="3141664"/>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79" name="AutoShape 23"/>
          <p:cNvSpPr>
            <a:spLocks noChangeArrowheads="1"/>
          </p:cNvSpPr>
          <p:nvPr/>
        </p:nvSpPr>
        <p:spPr bwMode="auto">
          <a:xfrm>
            <a:off x="5375275" y="36449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80" name="AutoShape 24"/>
          <p:cNvSpPr>
            <a:spLocks noChangeArrowheads="1"/>
          </p:cNvSpPr>
          <p:nvPr/>
        </p:nvSpPr>
        <p:spPr bwMode="auto">
          <a:xfrm>
            <a:off x="5880100" y="2492375"/>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19481" name="AutoShape 25"/>
          <p:cNvSpPr>
            <a:spLocks noChangeArrowheads="1"/>
          </p:cNvSpPr>
          <p:nvPr/>
        </p:nvSpPr>
        <p:spPr bwMode="auto">
          <a:xfrm>
            <a:off x="6527800" y="2492375"/>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1525"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4" name="Audio 3">
            <a:hlinkClick r:id="" action="ppaction://media"/>
            <a:extLst>
              <a:ext uri="{FF2B5EF4-FFF2-40B4-BE49-F238E27FC236}">
                <a16:creationId xmlns:a16="http://schemas.microsoft.com/office/drawing/2014/main" id="{1576665F-A240-4391-8F69-1BCCE55E0B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p:transition spd="slow" advTm="554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94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10"/>
          <p:cNvSpPr>
            <a:spLocks noGrp="1" noChangeArrowheads="1"/>
          </p:cNvSpPr>
          <p:nvPr>
            <p:ph type="title"/>
          </p:nvPr>
        </p:nvSpPr>
        <p:spPr>
          <a:xfrm>
            <a:off x="1524000" y="115888"/>
            <a:ext cx="8002588" cy="1371600"/>
          </a:xfrm>
        </p:spPr>
        <p:txBody>
          <a:bodyPr/>
          <a:lstStyle/>
          <a:p>
            <a:pPr algn="ctr" eaLnBrk="1" hangingPunct="1">
              <a:defRPr/>
            </a:pPr>
            <a:r>
              <a:rPr lang="de-DE" sz="3600" dirty="0">
                <a:latin typeface="+mn-lt"/>
              </a:rPr>
              <a:t>Verteilung der Mittleren Schulabschlüsse nach Schularten</a:t>
            </a:r>
          </a:p>
        </p:txBody>
      </p:sp>
      <p:sp>
        <p:nvSpPr>
          <p:cNvPr id="21507" name="Rectangle 12"/>
          <p:cNvSpPr>
            <a:spLocks noChangeArrowheads="1"/>
          </p:cNvSpPr>
          <p:nvPr/>
        </p:nvSpPr>
        <p:spPr bwMode="auto">
          <a:xfrm>
            <a:off x="7967664" y="2565401"/>
            <a:ext cx="2376487" cy="34702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50000"/>
              </a:spcBef>
              <a:buClrTx/>
              <a:buSzTx/>
              <a:buFontTx/>
              <a:buNone/>
            </a:pPr>
            <a:r>
              <a:rPr lang="de-DE" altLang="de-DE" sz="1600" dirty="0"/>
              <a:t>Jede Schulart nach der Grundschule ermöglicht den Mittleren Schulabschluss. </a:t>
            </a:r>
          </a:p>
          <a:p>
            <a:pPr eaLnBrk="1" hangingPunct="1">
              <a:spcBef>
                <a:spcPct val="50000"/>
              </a:spcBef>
              <a:buClrTx/>
              <a:buSzTx/>
              <a:buFontTx/>
              <a:buNone/>
            </a:pPr>
            <a:r>
              <a:rPr lang="de-DE" altLang="de-DE" sz="1600" b="1" dirty="0"/>
              <a:t>Ca. 55% </a:t>
            </a:r>
            <a:r>
              <a:rPr lang="de-DE" altLang="de-DE" sz="1600" dirty="0"/>
              <a:t>der Schüler eines Altersjahrgangs erreichten </a:t>
            </a:r>
            <a:r>
              <a:rPr lang="de-DE" altLang="de-DE" sz="1600" b="1" dirty="0"/>
              <a:t>2015 </a:t>
            </a:r>
            <a:r>
              <a:rPr lang="de-DE" altLang="de-DE" sz="1600" dirty="0"/>
              <a:t>den </a:t>
            </a:r>
            <a:r>
              <a:rPr lang="de-DE" altLang="de-DE" sz="1600" b="1" dirty="0"/>
              <a:t>Mittleren Schulabschluss. </a:t>
            </a:r>
          </a:p>
          <a:p>
            <a:pPr eaLnBrk="1" hangingPunct="1">
              <a:spcBef>
                <a:spcPct val="50000"/>
              </a:spcBef>
              <a:buClrTx/>
              <a:buSzTx/>
              <a:buFontTx/>
              <a:buNone/>
            </a:pPr>
            <a:r>
              <a:rPr lang="de-DE" altLang="de-DE" sz="1100" dirty="0"/>
              <a:t>(aus: Schule und Bildung in Bayern 2016, S. 50)</a:t>
            </a:r>
          </a:p>
          <a:p>
            <a:pPr eaLnBrk="1" hangingPunct="1">
              <a:spcBef>
                <a:spcPct val="50000"/>
              </a:spcBef>
              <a:buClrTx/>
              <a:buSzTx/>
              <a:buFontTx/>
              <a:buNone/>
            </a:pPr>
            <a:r>
              <a:rPr lang="de-DE" altLang="de-DE" sz="1600" b="1" dirty="0"/>
              <a:t>Alle Abschlüsse sind gleichwertig!</a:t>
            </a:r>
            <a:endParaRPr lang="de-DE" altLang="de-DE" sz="1600" dirty="0"/>
          </a:p>
        </p:txBody>
      </p:sp>
      <p:pic>
        <p:nvPicPr>
          <p:cNvPr id="21508" name="Grafik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1844675"/>
            <a:ext cx="555307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0"/>
          </p:nvPr>
        </p:nvSpPr>
        <p:spPr/>
        <p:txBody>
          <a:bodyPr/>
          <a:lstStyle/>
          <a:p>
            <a:pPr>
              <a:defRPr/>
            </a:pPr>
            <a:r>
              <a:rPr lang="de-DE"/>
              <a:t>SJ 21/22</a:t>
            </a:r>
            <a:endParaRPr lang="de-DE" dirty="0"/>
          </a:p>
        </p:txBody>
      </p:sp>
      <p:pic>
        <p:nvPicPr>
          <p:cNvPr id="8" name="Audio 7">
            <a:hlinkClick r:id="" action="ppaction://media"/>
            <a:extLst>
              <a:ext uri="{FF2B5EF4-FFF2-40B4-BE49-F238E27FC236}">
                <a16:creationId xmlns:a16="http://schemas.microsoft.com/office/drawing/2014/main" id="{92EF96BE-353B-4C05-A69A-64864349CD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4219753"/>
      </p:ext>
    </p:extLst>
  </p:cSld>
  <p:clrMapOvr>
    <a:masterClrMapping/>
  </p:clrMapOvr>
  <p:transition spd="slow" advTm="399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51088" y="115888"/>
            <a:ext cx="6481762" cy="1371600"/>
          </a:xfrm>
        </p:spPr>
        <p:txBody>
          <a:bodyPr/>
          <a:lstStyle/>
          <a:p>
            <a:pPr eaLnBrk="1" hangingPunct="1"/>
            <a:r>
              <a:rPr lang="de-DE" altLang="de-DE" sz="3600" dirty="0">
                <a:latin typeface="Arial" charset="0"/>
              </a:rPr>
              <a:t>Anschlussmöglichkeiten nach dem mittleren Schulabschluss</a:t>
            </a:r>
          </a:p>
        </p:txBody>
      </p:sp>
      <p:sp>
        <p:nvSpPr>
          <p:cNvPr id="23555" name="Text Box 3"/>
          <p:cNvSpPr txBox="1">
            <a:spLocks noChangeArrowheads="1"/>
          </p:cNvSpPr>
          <p:nvPr/>
        </p:nvSpPr>
        <p:spPr bwMode="auto">
          <a:xfrm>
            <a:off x="2971800" y="5257801"/>
            <a:ext cx="5976938" cy="1384995"/>
          </a:xfrm>
          <a:prstGeom prst="rect">
            <a:avLst/>
          </a:prstGeom>
          <a:solidFill>
            <a:srgbClr val="BAF1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sz="2400" b="1" dirty="0"/>
              <a:t>Mittlerer schulischer oder beruflicher Bildungsabschluss </a:t>
            </a:r>
          </a:p>
          <a:p>
            <a:pPr algn="ctr" eaLnBrk="1" hangingPunct="1">
              <a:spcBef>
                <a:spcPct val="50000"/>
              </a:spcBef>
            </a:pPr>
            <a:r>
              <a:rPr lang="de-DE" altLang="de-DE" sz="2400" b="1" dirty="0"/>
              <a:t>MS, RS, WS, BS, Gym</a:t>
            </a:r>
          </a:p>
        </p:txBody>
      </p:sp>
      <p:sp>
        <p:nvSpPr>
          <p:cNvPr id="121860" name="Text Box 4"/>
          <p:cNvSpPr txBox="1">
            <a:spLocks noChangeArrowheads="1"/>
          </p:cNvSpPr>
          <p:nvPr/>
        </p:nvSpPr>
        <p:spPr bwMode="auto">
          <a:xfrm>
            <a:off x="4799013" y="3429000"/>
            <a:ext cx="2736850" cy="10795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400" b="1" dirty="0"/>
              <a:t>FOS	oder </a:t>
            </a:r>
          </a:p>
          <a:p>
            <a:pPr eaLnBrk="1" hangingPunct="1"/>
            <a:r>
              <a:rPr lang="de-DE" altLang="de-DE" sz="2400" b="1" dirty="0"/>
              <a:t>BOS </a:t>
            </a:r>
          </a:p>
          <a:p>
            <a:pPr eaLnBrk="1" hangingPunct="1"/>
            <a:r>
              <a:rPr lang="de-DE" altLang="de-DE" sz="1600" b="1" dirty="0"/>
              <a:t>(</a:t>
            </a:r>
            <a:r>
              <a:rPr lang="de-DE" altLang="de-DE" sz="1400" b="1" dirty="0"/>
              <a:t>nach Berufsausbildung)</a:t>
            </a:r>
          </a:p>
        </p:txBody>
      </p:sp>
      <p:sp>
        <p:nvSpPr>
          <p:cNvPr id="121861" name="Text Box 5"/>
          <p:cNvSpPr txBox="1">
            <a:spLocks noChangeArrowheads="1"/>
          </p:cNvSpPr>
          <p:nvPr/>
        </p:nvSpPr>
        <p:spPr bwMode="auto">
          <a:xfrm>
            <a:off x="1703388" y="3429000"/>
            <a:ext cx="2952750" cy="10795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400" b="1" dirty="0"/>
              <a:t>Berufsausbildung/ Berufsfachschule</a:t>
            </a:r>
          </a:p>
        </p:txBody>
      </p:sp>
      <p:sp>
        <p:nvSpPr>
          <p:cNvPr id="121862" name="Text Box 6"/>
          <p:cNvSpPr txBox="1">
            <a:spLocks noChangeArrowheads="1"/>
          </p:cNvSpPr>
          <p:nvPr/>
        </p:nvSpPr>
        <p:spPr bwMode="auto">
          <a:xfrm>
            <a:off x="7642226" y="3429000"/>
            <a:ext cx="2917825" cy="10795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400" b="1" dirty="0"/>
              <a:t>Gymnasium Einführungsklasse 10. Jgst.</a:t>
            </a:r>
          </a:p>
        </p:txBody>
      </p:sp>
      <p:sp>
        <p:nvSpPr>
          <p:cNvPr id="121863" name="Line 7"/>
          <p:cNvSpPr>
            <a:spLocks noChangeShapeType="1"/>
          </p:cNvSpPr>
          <p:nvPr/>
        </p:nvSpPr>
        <p:spPr bwMode="auto">
          <a:xfrm flipH="1" flipV="1">
            <a:off x="3863976" y="4508500"/>
            <a:ext cx="708025" cy="67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21864" name="Line 8"/>
          <p:cNvSpPr>
            <a:spLocks noChangeShapeType="1"/>
          </p:cNvSpPr>
          <p:nvPr/>
        </p:nvSpPr>
        <p:spPr bwMode="auto">
          <a:xfrm flipV="1">
            <a:off x="7391401" y="4581526"/>
            <a:ext cx="576263" cy="67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21865" name="Line 9"/>
          <p:cNvSpPr>
            <a:spLocks noChangeShapeType="1"/>
          </p:cNvSpPr>
          <p:nvPr/>
        </p:nvSpPr>
        <p:spPr bwMode="auto">
          <a:xfrm flipV="1">
            <a:off x="5943600" y="4508500"/>
            <a:ext cx="7938" cy="67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21866" name="Text Box 10"/>
          <p:cNvSpPr txBox="1">
            <a:spLocks noChangeArrowheads="1"/>
          </p:cNvSpPr>
          <p:nvPr/>
        </p:nvSpPr>
        <p:spPr bwMode="auto">
          <a:xfrm>
            <a:off x="1703389" y="1700214"/>
            <a:ext cx="3024187" cy="1258887"/>
          </a:xfrm>
          <a:prstGeom prst="rect">
            <a:avLst/>
          </a:prstGeom>
          <a:solidFill>
            <a:srgbClr val="F3AB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400" b="1" dirty="0"/>
              <a:t>Ziel: Berufsausbildung</a:t>
            </a:r>
          </a:p>
        </p:txBody>
      </p:sp>
      <p:sp>
        <p:nvSpPr>
          <p:cNvPr id="121867" name="Text Box 11"/>
          <p:cNvSpPr txBox="1">
            <a:spLocks noChangeArrowheads="1"/>
          </p:cNvSpPr>
          <p:nvPr/>
        </p:nvSpPr>
        <p:spPr bwMode="auto">
          <a:xfrm>
            <a:off x="4800600" y="1700214"/>
            <a:ext cx="2808288" cy="1258887"/>
          </a:xfrm>
          <a:prstGeom prst="rect">
            <a:avLst/>
          </a:prstGeom>
          <a:solidFill>
            <a:srgbClr val="F3AB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400" b="1" dirty="0"/>
              <a:t>Ziel: Beruf über Studium </a:t>
            </a:r>
            <a:r>
              <a:rPr lang="de-DE" altLang="de-DE" sz="2400" dirty="0"/>
              <a:t>an HAW oder Uni</a:t>
            </a:r>
            <a:endParaRPr lang="de-DE" altLang="de-DE" sz="2000" dirty="0"/>
          </a:p>
        </p:txBody>
      </p:sp>
      <p:sp>
        <p:nvSpPr>
          <p:cNvPr id="121868" name="Text Box 12"/>
          <p:cNvSpPr>
            <a:spLocks noGrp="1" noChangeArrowheads="1"/>
          </p:cNvSpPr>
          <p:nvPr>
            <p:ph type="body" idx="1"/>
          </p:nvPr>
        </p:nvSpPr>
        <p:spPr>
          <a:xfrm>
            <a:off x="7680326" y="1700214"/>
            <a:ext cx="2735263" cy="1258887"/>
          </a:xfrm>
          <a:solidFill>
            <a:srgbClr val="F3ABB4"/>
          </a:solidFill>
        </p:spPr>
        <p:txBody>
          <a:bodyPr/>
          <a:lstStyle/>
          <a:p>
            <a:pPr marL="0" indent="0" eaLnBrk="1" hangingPunct="1">
              <a:lnSpc>
                <a:spcPct val="80000"/>
              </a:lnSpc>
              <a:spcBef>
                <a:spcPct val="50000"/>
              </a:spcBef>
              <a:buNone/>
            </a:pPr>
            <a:r>
              <a:rPr lang="de-DE" altLang="de-DE" sz="2400" b="1" dirty="0"/>
              <a:t>Ziel: Beruf über Studium</a:t>
            </a:r>
            <a:r>
              <a:rPr lang="de-DE" altLang="de-DE" sz="2400" dirty="0"/>
              <a:t> an Uni oder HAW</a:t>
            </a:r>
          </a:p>
        </p:txBody>
      </p:sp>
      <p:sp>
        <p:nvSpPr>
          <p:cNvPr id="121869" name="Line 13"/>
          <p:cNvSpPr>
            <a:spLocks noChangeShapeType="1"/>
          </p:cNvSpPr>
          <p:nvPr/>
        </p:nvSpPr>
        <p:spPr bwMode="auto">
          <a:xfrm flipH="1" flipV="1">
            <a:off x="3359150" y="29972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21870" name="Line 14"/>
          <p:cNvSpPr>
            <a:spLocks noChangeShapeType="1"/>
          </p:cNvSpPr>
          <p:nvPr/>
        </p:nvSpPr>
        <p:spPr bwMode="auto">
          <a:xfrm flipH="1" flipV="1">
            <a:off x="6024563" y="29972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21871" name="Line 15"/>
          <p:cNvSpPr>
            <a:spLocks noChangeShapeType="1"/>
          </p:cNvSpPr>
          <p:nvPr/>
        </p:nvSpPr>
        <p:spPr bwMode="auto">
          <a:xfrm flipH="1" flipV="1">
            <a:off x="8975725" y="3024189"/>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569"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 name="Audio 2">
            <a:hlinkClick r:id="" action="ppaction://media"/>
            <a:extLst>
              <a:ext uri="{FF2B5EF4-FFF2-40B4-BE49-F238E27FC236}">
                <a16:creationId xmlns:a16="http://schemas.microsoft.com/office/drawing/2014/main" id="{1C36616F-9291-43DC-8486-1C7D9D2E83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p:transition spd="slow" advTm="647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866">
                                            <p:txEl>
                                              <p:pRg st="0" end="0"/>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250"/>
                                  </p:stCondLst>
                                  <p:childTnLst>
                                    <p:set>
                                      <p:cBhvr>
                                        <p:cTn id="15" dur="1" fill="hold">
                                          <p:stCondLst>
                                            <p:cond delay="0"/>
                                          </p:stCondLst>
                                        </p:cTn>
                                        <p:tgtEl>
                                          <p:spTgt spid="121861">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186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1867">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1870"/>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nodeType="afterEffect">
                                  <p:stCondLst>
                                    <p:cond delay="250"/>
                                  </p:stCondLst>
                                  <p:childTnLst>
                                    <p:set>
                                      <p:cBhvr>
                                        <p:cTn id="26" dur="1" fill="hold">
                                          <p:stCondLst>
                                            <p:cond delay="0"/>
                                          </p:stCondLst>
                                        </p:cTn>
                                        <p:tgtEl>
                                          <p:spTgt spid="121860">
                                            <p:txEl>
                                              <p:pRg st="0" end="0"/>
                                            </p:txEl>
                                          </p:spTgt>
                                        </p:tgtEl>
                                        <p:attrNameLst>
                                          <p:attrName>style.visibility</p:attrName>
                                        </p:attrNameLst>
                                      </p:cBhvr>
                                      <p:to>
                                        <p:strVal val="visible"/>
                                      </p:to>
                                    </p:set>
                                  </p:childTnLst>
                                </p:cTn>
                              </p:par>
                            </p:childTnLst>
                          </p:cTn>
                        </p:par>
                        <p:par>
                          <p:cTn id="27" fill="hold" nodeType="afterGroup">
                            <p:stCondLst>
                              <p:cond delay="250"/>
                            </p:stCondLst>
                            <p:childTnLst>
                              <p:par>
                                <p:cTn id="28" presetID="1" presetClass="entr" presetSubtype="0" fill="hold" nodeType="afterEffect">
                                  <p:stCondLst>
                                    <p:cond delay="250"/>
                                  </p:stCondLst>
                                  <p:childTnLst>
                                    <p:set>
                                      <p:cBhvr>
                                        <p:cTn id="29" dur="1" fill="hold">
                                          <p:stCondLst>
                                            <p:cond delay="0"/>
                                          </p:stCondLst>
                                        </p:cTn>
                                        <p:tgtEl>
                                          <p:spTgt spid="121860">
                                            <p:txEl>
                                              <p:pRg st="1" end="1"/>
                                            </p:txEl>
                                          </p:spTgt>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nodeType="afterEffect">
                                  <p:stCondLst>
                                    <p:cond delay="250"/>
                                  </p:stCondLst>
                                  <p:childTnLst>
                                    <p:set>
                                      <p:cBhvr>
                                        <p:cTn id="32" dur="1" fill="hold">
                                          <p:stCondLst>
                                            <p:cond delay="0"/>
                                          </p:stCondLst>
                                        </p:cTn>
                                        <p:tgtEl>
                                          <p:spTgt spid="121860">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86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1868">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1871"/>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nodeType="afterEffect">
                                  <p:stCondLst>
                                    <p:cond delay="250"/>
                                  </p:stCondLst>
                                  <p:childTnLst>
                                    <p:set>
                                      <p:cBhvr>
                                        <p:cTn id="43" dur="1" fill="hold">
                                          <p:stCondLst>
                                            <p:cond delay="0"/>
                                          </p:stCondLst>
                                        </p:cTn>
                                        <p:tgtEl>
                                          <p:spTgt spid="121862">
                                            <p:txEl>
                                              <p:pRg st="0" end="0"/>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121863" grpId="0" animBg="1"/>
      <p:bldP spid="121864" grpId="0" animBg="1"/>
      <p:bldP spid="121865" grpId="0" animBg="1"/>
      <p:bldP spid="121869" grpId="0" animBg="1"/>
      <p:bldP spid="121870" grpId="0" animBg="1"/>
      <p:bldP spid="1218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idx="4294967295"/>
          </p:nvPr>
        </p:nvSpPr>
        <p:spPr>
          <a:xfrm>
            <a:off x="2366963" y="188914"/>
            <a:ext cx="6305550" cy="955675"/>
          </a:xfrm>
        </p:spPr>
        <p:txBody>
          <a:bodyPr/>
          <a:lstStyle/>
          <a:p>
            <a:pPr algn="ctr" eaLnBrk="1" hangingPunct="1">
              <a:defRPr/>
            </a:pPr>
            <a:r>
              <a:rPr lang="de-DE" sz="3600" dirty="0">
                <a:latin typeface="+mn-lt"/>
              </a:rPr>
              <a:t>Fachhochschulreife </a:t>
            </a:r>
          </a:p>
        </p:txBody>
      </p:sp>
      <p:sp>
        <p:nvSpPr>
          <p:cNvPr id="24579" name="Text Box 13"/>
          <p:cNvSpPr txBox="1">
            <a:spLocks noChangeArrowheads="1"/>
          </p:cNvSpPr>
          <p:nvPr/>
        </p:nvSpPr>
        <p:spPr bwMode="auto">
          <a:xfrm>
            <a:off x="1919289" y="1916113"/>
            <a:ext cx="2339975" cy="2305050"/>
          </a:xfrm>
          <a:prstGeom prst="rect">
            <a:avLst/>
          </a:prstGeom>
          <a:solidFill>
            <a:srgbClr val="CCFFFF"/>
          </a:solidFill>
          <a:ln w="12700">
            <a:solidFill>
              <a:srgbClr val="7C6E92"/>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Allgemeine Fachhochschulreife (FOS/BOS 12)</a:t>
            </a:r>
          </a:p>
          <a:p>
            <a:pPr eaLnBrk="1" hangingPunct="1"/>
            <a:r>
              <a:rPr lang="de-DE" altLang="de-DE" sz="1600" dirty="0"/>
              <a:t>Es berechtigt zum Studium an einer Fachhochschule (Hochschule für angewandte Wissenschaften)</a:t>
            </a:r>
          </a:p>
        </p:txBody>
      </p:sp>
      <p:pic>
        <p:nvPicPr>
          <p:cNvPr id="24580" name="Picture 13" descr="schulgrafik_web_mod"/>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4727576" y="1844676"/>
            <a:ext cx="56165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AutoShape 14"/>
          <p:cNvSpPr>
            <a:spLocks noChangeArrowheads="1"/>
          </p:cNvSpPr>
          <p:nvPr/>
        </p:nvSpPr>
        <p:spPr bwMode="auto">
          <a:xfrm>
            <a:off x="4943475" y="25654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6031" name="AutoShape 15"/>
          <p:cNvSpPr>
            <a:spLocks noChangeArrowheads="1"/>
          </p:cNvSpPr>
          <p:nvPr/>
        </p:nvSpPr>
        <p:spPr bwMode="auto">
          <a:xfrm>
            <a:off x="6167439" y="2852739"/>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6032" name="AutoShape 16"/>
          <p:cNvSpPr>
            <a:spLocks noChangeArrowheads="1"/>
          </p:cNvSpPr>
          <p:nvPr/>
        </p:nvSpPr>
        <p:spPr bwMode="auto">
          <a:xfrm>
            <a:off x="5519739" y="2852739"/>
            <a:ext cx="287337"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6033" name="AutoShape 17"/>
          <p:cNvSpPr>
            <a:spLocks noChangeArrowheads="1"/>
          </p:cNvSpPr>
          <p:nvPr/>
        </p:nvSpPr>
        <p:spPr bwMode="auto">
          <a:xfrm>
            <a:off x="7680325" y="29972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6034" name="AutoShape 18"/>
          <p:cNvSpPr>
            <a:spLocks noChangeArrowheads="1"/>
          </p:cNvSpPr>
          <p:nvPr/>
        </p:nvSpPr>
        <p:spPr bwMode="auto">
          <a:xfrm>
            <a:off x="6816725" y="2852739"/>
            <a:ext cx="287338"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4587"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2" name="Audio 1">
            <a:hlinkClick r:id="" action="ppaction://media"/>
            <a:extLst>
              <a:ext uri="{FF2B5EF4-FFF2-40B4-BE49-F238E27FC236}">
                <a16:creationId xmlns:a16="http://schemas.microsoft.com/office/drawing/2014/main" id="{1DC8BD2E-5BA9-434B-8A3D-0051561D33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242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1919288" y="115888"/>
            <a:ext cx="7416800" cy="1371600"/>
          </a:xfrm>
        </p:spPr>
        <p:txBody>
          <a:bodyPr/>
          <a:lstStyle/>
          <a:p>
            <a:pPr algn="ctr" eaLnBrk="1" hangingPunct="1">
              <a:defRPr/>
            </a:pPr>
            <a:r>
              <a:rPr lang="de-DE" sz="3600" dirty="0">
                <a:latin typeface="+mn-lt"/>
              </a:rPr>
              <a:t>Fachgebundene Hochschulreife </a:t>
            </a:r>
          </a:p>
        </p:txBody>
      </p:sp>
      <p:sp>
        <p:nvSpPr>
          <p:cNvPr id="25603" name="Text Box 9"/>
          <p:cNvSpPr txBox="1">
            <a:spLocks noChangeArrowheads="1"/>
          </p:cNvSpPr>
          <p:nvPr/>
        </p:nvSpPr>
        <p:spPr bwMode="auto">
          <a:xfrm>
            <a:off x="1919288" y="1989138"/>
            <a:ext cx="2520950" cy="27940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Fachgebundene Hochschulreife</a:t>
            </a:r>
          </a:p>
          <a:p>
            <a:pPr eaLnBrk="1" hangingPunct="1"/>
            <a:r>
              <a:rPr lang="de-DE" altLang="de-DE" sz="1600" dirty="0"/>
              <a:t>an der Beruflichen Oberschule</a:t>
            </a:r>
          </a:p>
          <a:p>
            <a:pPr eaLnBrk="1" hangingPunct="1"/>
            <a:endParaRPr lang="de-DE" altLang="de-DE" sz="1600" dirty="0"/>
          </a:p>
          <a:p>
            <a:pPr eaLnBrk="1" hangingPunct="1"/>
            <a:r>
              <a:rPr lang="de-DE" altLang="de-DE" sz="1600" dirty="0"/>
              <a:t>Die fachgebundene Hochschulreife berechtigt zum Studium bestimmter Fächer an allen Universitäten und Hochschulen</a:t>
            </a:r>
          </a:p>
        </p:txBody>
      </p:sp>
      <p:sp>
        <p:nvSpPr>
          <p:cNvPr id="25604" name="Text Box 11"/>
          <p:cNvSpPr txBox="1">
            <a:spLocks noChangeArrowheads="1"/>
          </p:cNvSpPr>
          <p:nvPr/>
        </p:nvSpPr>
        <p:spPr bwMode="auto">
          <a:xfrm>
            <a:off x="1919288" y="4941889"/>
            <a:ext cx="2520950" cy="1082675"/>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Fachgebundene Hochschulreife</a:t>
            </a:r>
          </a:p>
          <a:p>
            <a:pPr eaLnBrk="1" hangingPunct="1"/>
            <a:r>
              <a:rPr lang="de-DE" altLang="de-DE" sz="1600" dirty="0"/>
              <a:t>an Fachschulen und Fachakademien</a:t>
            </a:r>
          </a:p>
        </p:txBody>
      </p:sp>
      <p:pic>
        <p:nvPicPr>
          <p:cNvPr id="25605" name="Picture 15" descr="schulgrafik_web_mod"/>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4727576" y="1844675"/>
            <a:ext cx="5616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AutoShape 18"/>
          <p:cNvSpPr>
            <a:spLocks noChangeArrowheads="1"/>
          </p:cNvSpPr>
          <p:nvPr/>
        </p:nvSpPr>
        <p:spPr bwMode="auto">
          <a:xfrm>
            <a:off x="5591175" y="27813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0499" name="AutoShape 19"/>
          <p:cNvSpPr>
            <a:spLocks noChangeArrowheads="1"/>
          </p:cNvSpPr>
          <p:nvPr/>
        </p:nvSpPr>
        <p:spPr bwMode="auto">
          <a:xfrm>
            <a:off x="7751764" y="2924175"/>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0500" name="AutoShape 20"/>
          <p:cNvSpPr>
            <a:spLocks noChangeArrowheads="1"/>
          </p:cNvSpPr>
          <p:nvPr/>
        </p:nvSpPr>
        <p:spPr bwMode="auto">
          <a:xfrm>
            <a:off x="6959600" y="2852739"/>
            <a:ext cx="287338"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5610"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2" name="Audio 1">
            <a:hlinkClick r:id="" action="ppaction://media"/>
            <a:extLst>
              <a:ext uri="{FF2B5EF4-FFF2-40B4-BE49-F238E27FC236}">
                <a16:creationId xmlns:a16="http://schemas.microsoft.com/office/drawing/2014/main" id="{157A1359-9ADF-41C9-AD6C-FCEED607FC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284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CE99854-58D2-42FA-A785-89F7B1491A70}"/>
              </a:ext>
            </a:extLst>
          </p:cNvPr>
          <p:cNvSpPr>
            <a:spLocks noGrp="1" noChangeArrowheads="1"/>
          </p:cNvSpPr>
          <p:nvPr>
            <p:ph type="title"/>
          </p:nvPr>
        </p:nvSpPr>
        <p:spPr>
          <a:xfrm>
            <a:off x="2279650" y="457200"/>
            <a:ext cx="7931150" cy="884238"/>
          </a:xfrm>
        </p:spPr>
        <p:txBody>
          <a:bodyPr/>
          <a:lstStyle/>
          <a:p>
            <a:pPr eaLnBrk="1" hangingPunct="1"/>
            <a:r>
              <a:rPr lang="de-DE" altLang="de-DE" sz="3600" dirty="0">
                <a:latin typeface="Arial" panose="020B0604020202020204" pitchFamily="34" charset="0"/>
              </a:rPr>
              <a:t>Ziel des Informationsabends</a:t>
            </a:r>
          </a:p>
        </p:txBody>
      </p:sp>
      <p:sp>
        <p:nvSpPr>
          <p:cNvPr id="106499" name="Rectangle 3">
            <a:extLst>
              <a:ext uri="{FF2B5EF4-FFF2-40B4-BE49-F238E27FC236}">
                <a16:creationId xmlns:a16="http://schemas.microsoft.com/office/drawing/2014/main" id="{4CB5F34D-323B-4C32-BF35-171B4738EAF2}"/>
              </a:ext>
            </a:extLst>
          </p:cNvPr>
          <p:cNvSpPr>
            <a:spLocks noGrp="1" noChangeArrowheads="1"/>
          </p:cNvSpPr>
          <p:nvPr>
            <p:ph type="body" idx="1"/>
          </p:nvPr>
        </p:nvSpPr>
        <p:spPr>
          <a:xfrm>
            <a:off x="2032001" y="2060575"/>
            <a:ext cx="8424863" cy="4248150"/>
          </a:xfrm>
        </p:spPr>
        <p:txBody>
          <a:bodyPr/>
          <a:lstStyle/>
          <a:p>
            <a:pPr marL="0" indent="0" algn="ctr">
              <a:buNone/>
              <a:defRPr/>
            </a:pPr>
            <a:r>
              <a:rPr lang="de-DE" dirty="0"/>
              <a:t> Information </a:t>
            </a:r>
          </a:p>
          <a:p>
            <a:pPr marL="0" indent="0" algn="ctr">
              <a:buNone/>
              <a:defRPr/>
            </a:pPr>
            <a:r>
              <a:rPr lang="de-DE" dirty="0"/>
              <a:t>und </a:t>
            </a:r>
          </a:p>
          <a:p>
            <a:pPr marL="0" indent="0" algn="ctr">
              <a:buNone/>
              <a:defRPr/>
            </a:pPr>
            <a:r>
              <a:rPr lang="de-DE" sz="4000" dirty="0">
                <a:solidFill>
                  <a:srgbClr val="FF0000"/>
                </a:solidFill>
              </a:rPr>
              <a:t>MUT</a:t>
            </a:r>
          </a:p>
          <a:p>
            <a:pPr marL="0" indent="0" algn="ctr">
              <a:buNone/>
              <a:defRPr/>
            </a:pPr>
            <a:r>
              <a:rPr lang="de-DE" dirty="0">
                <a:solidFill>
                  <a:srgbClr val="FF0000"/>
                </a:solidFill>
              </a:rPr>
              <a:t>eine Entscheidung nicht nur für die Zukunft,</a:t>
            </a:r>
          </a:p>
          <a:p>
            <a:pPr marL="0" indent="0" algn="ctr">
              <a:buNone/>
              <a:defRPr/>
            </a:pPr>
            <a:r>
              <a:rPr lang="de-DE" dirty="0">
                <a:solidFill>
                  <a:srgbClr val="FF0000"/>
                </a:solidFill>
              </a:rPr>
              <a:t>sondern auch für die Gegenwart</a:t>
            </a:r>
          </a:p>
          <a:p>
            <a:pPr marL="0" indent="0" algn="ctr">
              <a:buNone/>
              <a:defRPr/>
            </a:pPr>
            <a:r>
              <a:rPr lang="de-DE" dirty="0">
                <a:solidFill>
                  <a:srgbClr val="FF0000"/>
                </a:solidFill>
              </a:rPr>
              <a:t>zu fällen.</a:t>
            </a:r>
          </a:p>
          <a:p>
            <a:pPr eaLnBrk="1" hangingPunct="1">
              <a:lnSpc>
                <a:spcPct val="90000"/>
              </a:lnSpc>
              <a:buFont typeface="Wingdings" panose="05000000000000000000" pitchFamily="2" charset="2"/>
              <a:buNone/>
              <a:defRPr/>
            </a:pPr>
            <a:r>
              <a:rPr lang="de-DE" dirty="0"/>
              <a:t> </a:t>
            </a:r>
          </a:p>
        </p:txBody>
      </p:sp>
      <p:sp>
        <p:nvSpPr>
          <p:cNvPr id="3" name="Fußzeilenplatzhalter 2">
            <a:extLst>
              <a:ext uri="{FF2B5EF4-FFF2-40B4-BE49-F238E27FC236}">
                <a16:creationId xmlns:a16="http://schemas.microsoft.com/office/drawing/2014/main" id="{3030A404-57B5-4F06-9CEA-055F693C568E}"/>
              </a:ext>
            </a:extLst>
          </p:cNvPr>
          <p:cNvSpPr>
            <a:spLocks noGrp="1"/>
          </p:cNvSpPr>
          <p:nvPr>
            <p:ph type="ftr" sz="quarter" idx="10"/>
          </p:nvPr>
        </p:nvSpPr>
        <p:spPr/>
        <p:txBody>
          <a:bodyPr/>
          <a:lstStyle/>
          <a:p>
            <a:pPr>
              <a:defRPr/>
            </a:pPr>
            <a:r>
              <a:rPr lang="de-DE"/>
              <a:t>SJ 21/22</a:t>
            </a:r>
            <a:endParaRPr lang="de-DE" dirty="0"/>
          </a:p>
        </p:txBody>
      </p:sp>
      <p:pic>
        <p:nvPicPr>
          <p:cNvPr id="4" name="Audio 3">
            <a:hlinkClick r:id="" action="ppaction://media"/>
            <a:extLst>
              <a:ext uri="{FF2B5EF4-FFF2-40B4-BE49-F238E27FC236}">
                <a16:creationId xmlns:a16="http://schemas.microsoft.com/office/drawing/2014/main" id="{E4F90066-271C-4FD0-80EC-0F47AEAF4F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150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title" idx="4294967295"/>
          </p:nvPr>
        </p:nvSpPr>
        <p:spPr>
          <a:xfrm>
            <a:off x="1847851" y="115889"/>
            <a:ext cx="7129463" cy="865187"/>
          </a:xfrm>
        </p:spPr>
        <p:txBody>
          <a:bodyPr/>
          <a:lstStyle/>
          <a:p>
            <a:pPr algn="ctr" eaLnBrk="1" hangingPunct="1">
              <a:defRPr/>
            </a:pPr>
            <a:r>
              <a:rPr lang="de-DE" sz="3600" dirty="0">
                <a:latin typeface="+mn-lt"/>
              </a:rPr>
              <a:t>Allgemeine Hochschulreife </a:t>
            </a:r>
          </a:p>
        </p:txBody>
      </p:sp>
      <p:sp>
        <p:nvSpPr>
          <p:cNvPr id="26627" name="Text Box 6"/>
          <p:cNvSpPr txBox="1">
            <a:spLocks noChangeArrowheads="1"/>
          </p:cNvSpPr>
          <p:nvPr/>
        </p:nvSpPr>
        <p:spPr bwMode="auto">
          <a:xfrm>
            <a:off x="1847851" y="1773239"/>
            <a:ext cx="2879725" cy="2060575"/>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Allgemeine Hochschulreife</a:t>
            </a:r>
          </a:p>
          <a:p>
            <a:pPr eaLnBrk="1" hangingPunct="1"/>
            <a:r>
              <a:rPr lang="de-DE" altLang="de-DE" sz="1600" dirty="0"/>
              <a:t>am Gymnasium</a:t>
            </a:r>
          </a:p>
          <a:p>
            <a:pPr eaLnBrk="1" hangingPunct="1"/>
            <a:r>
              <a:rPr lang="de-DE" altLang="de-DE" sz="1600" dirty="0"/>
              <a:t>Die allgemeine Hochschulreife berechtigt zu einem Studium aller Fachbereiche an allen Universitäten und Hochschulen.</a:t>
            </a:r>
          </a:p>
        </p:txBody>
      </p:sp>
      <p:sp>
        <p:nvSpPr>
          <p:cNvPr id="26628" name="Text Box 8"/>
          <p:cNvSpPr txBox="1">
            <a:spLocks noChangeArrowheads="1"/>
          </p:cNvSpPr>
          <p:nvPr/>
        </p:nvSpPr>
        <p:spPr bwMode="auto">
          <a:xfrm>
            <a:off x="1847851" y="3933825"/>
            <a:ext cx="2879725" cy="838200"/>
          </a:xfrm>
          <a:prstGeom prst="rect">
            <a:avLst/>
          </a:prstGeom>
          <a:noFill/>
          <a:ln w="12700">
            <a:solidFill>
              <a:srgbClr val="CC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Allgemeine Hochschulreife</a:t>
            </a:r>
          </a:p>
          <a:p>
            <a:pPr eaLnBrk="1" hangingPunct="1"/>
            <a:r>
              <a:rPr lang="de-DE" altLang="de-DE" sz="1600" dirty="0"/>
              <a:t>an der Beruflichen Oberschule (FOS 13)</a:t>
            </a:r>
          </a:p>
        </p:txBody>
      </p:sp>
      <p:sp>
        <p:nvSpPr>
          <p:cNvPr id="26629" name="Text Box 10"/>
          <p:cNvSpPr txBox="1">
            <a:spLocks noChangeArrowheads="1"/>
          </p:cNvSpPr>
          <p:nvPr/>
        </p:nvSpPr>
        <p:spPr bwMode="auto">
          <a:xfrm>
            <a:off x="1847851" y="4868864"/>
            <a:ext cx="2879725" cy="108267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t>Allgemeine Hochschulreife</a:t>
            </a:r>
          </a:p>
          <a:p>
            <a:pPr eaLnBrk="1" hangingPunct="1"/>
            <a:r>
              <a:rPr lang="de-DE" altLang="de-DE" sz="1600" dirty="0"/>
              <a:t>im Anschluss an den Mittleren Schulabschluss (über Einführungsklasse)</a:t>
            </a:r>
          </a:p>
        </p:txBody>
      </p:sp>
      <p:pic>
        <p:nvPicPr>
          <p:cNvPr id="26630" name="Picture 13" descr="schulgrafik_web_mod"/>
          <p:cNvPicPr>
            <a:picLocks noChangeAspect="1" noChangeArrowheads="1"/>
          </p:cNvPicPr>
          <p:nvPr/>
        </p:nvPicPr>
        <p:blipFill>
          <a:blip r:embed="rId5">
            <a:lum contrast="16000"/>
            <a:extLst>
              <a:ext uri="{28A0092B-C50C-407E-A947-70E740481C1C}">
                <a14:useLocalDpi xmlns:a14="http://schemas.microsoft.com/office/drawing/2010/main" val="0"/>
              </a:ext>
            </a:extLst>
          </a:blip>
          <a:srcRect/>
          <a:stretch>
            <a:fillRect/>
          </a:stretch>
        </p:blipFill>
        <p:spPr bwMode="auto">
          <a:xfrm>
            <a:off x="4943475" y="1773238"/>
            <a:ext cx="53276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AutoShape 14"/>
          <p:cNvSpPr>
            <a:spLocks noChangeArrowheads="1"/>
          </p:cNvSpPr>
          <p:nvPr/>
        </p:nvSpPr>
        <p:spPr bwMode="auto">
          <a:xfrm>
            <a:off x="5232400" y="2420938"/>
            <a:ext cx="215900" cy="2159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79" name="AutoShape 15"/>
          <p:cNvSpPr>
            <a:spLocks noChangeArrowheads="1"/>
          </p:cNvSpPr>
          <p:nvPr/>
        </p:nvSpPr>
        <p:spPr bwMode="auto">
          <a:xfrm>
            <a:off x="5232400" y="2636838"/>
            <a:ext cx="215900" cy="2159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80" name="AutoShape 16"/>
          <p:cNvSpPr>
            <a:spLocks noChangeArrowheads="1"/>
          </p:cNvSpPr>
          <p:nvPr/>
        </p:nvSpPr>
        <p:spPr bwMode="auto">
          <a:xfrm>
            <a:off x="7104064" y="2276475"/>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81" name="AutoShape 17"/>
          <p:cNvSpPr>
            <a:spLocks noChangeArrowheads="1"/>
          </p:cNvSpPr>
          <p:nvPr/>
        </p:nvSpPr>
        <p:spPr bwMode="auto">
          <a:xfrm>
            <a:off x="7032625" y="2781300"/>
            <a:ext cx="287338"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82" name="AutoShape 18"/>
          <p:cNvSpPr>
            <a:spLocks noChangeArrowheads="1"/>
          </p:cNvSpPr>
          <p:nvPr/>
        </p:nvSpPr>
        <p:spPr bwMode="auto">
          <a:xfrm>
            <a:off x="7824789" y="2924175"/>
            <a:ext cx="287337" cy="28733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83" name="AutoShape 19"/>
          <p:cNvSpPr>
            <a:spLocks noChangeArrowheads="1"/>
          </p:cNvSpPr>
          <p:nvPr/>
        </p:nvSpPr>
        <p:spPr bwMode="auto">
          <a:xfrm>
            <a:off x="8832850" y="3141664"/>
            <a:ext cx="287338" cy="287337"/>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88084" name="AutoShape 20"/>
          <p:cNvSpPr>
            <a:spLocks noChangeArrowheads="1"/>
          </p:cNvSpPr>
          <p:nvPr/>
        </p:nvSpPr>
        <p:spPr bwMode="auto">
          <a:xfrm>
            <a:off x="6527800" y="2276476"/>
            <a:ext cx="215900" cy="214313"/>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p>
        </p:txBody>
      </p:sp>
      <p:sp>
        <p:nvSpPr>
          <p:cNvPr id="26639"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 name="Audio 2">
            <a:hlinkClick r:id="" action="ppaction://media"/>
            <a:extLst>
              <a:ext uri="{FF2B5EF4-FFF2-40B4-BE49-F238E27FC236}">
                <a16:creationId xmlns:a16="http://schemas.microsoft.com/office/drawing/2014/main" id="{EFE3D0DF-1A23-4941-9959-A186206EA6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459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a:xfrm>
            <a:off x="1919289" y="188913"/>
            <a:ext cx="7056437" cy="1371600"/>
          </a:xfrm>
        </p:spPr>
        <p:txBody>
          <a:bodyPr/>
          <a:lstStyle/>
          <a:p>
            <a:pPr algn="ctr" eaLnBrk="1" hangingPunct="1">
              <a:defRPr/>
            </a:pPr>
            <a:r>
              <a:rPr lang="de-DE" sz="3600" dirty="0">
                <a:latin typeface="+mn-lt"/>
              </a:rPr>
              <a:t>Verteilung der Hochschulreife </a:t>
            </a:r>
            <a:br>
              <a:rPr lang="de-DE" sz="3600" dirty="0">
                <a:latin typeface="+mn-lt"/>
              </a:rPr>
            </a:br>
            <a:r>
              <a:rPr lang="de-DE" sz="3600" dirty="0">
                <a:latin typeface="+mn-lt"/>
              </a:rPr>
              <a:t>nach Schularten</a:t>
            </a:r>
          </a:p>
        </p:txBody>
      </p:sp>
      <p:sp>
        <p:nvSpPr>
          <p:cNvPr id="27651" name="Rectangle 9"/>
          <p:cNvSpPr>
            <a:spLocks noChangeArrowheads="1"/>
          </p:cNvSpPr>
          <p:nvPr/>
        </p:nvSpPr>
        <p:spPr bwMode="auto">
          <a:xfrm>
            <a:off x="8040689" y="2420939"/>
            <a:ext cx="2160587" cy="255428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600" dirty="0"/>
              <a:t>Ca. </a:t>
            </a:r>
            <a:r>
              <a:rPr lang="de-DE" altLang="de-DE" sz="1600" b="1" dirty="0"/>
              <a:t>43,3 %</a:t>
            </a:r>
            <a:r>
              <a:rPr lang="de-DE" altLang="de-DE" sz="1600" dirty="0"/>
              <a:t> der Schüler eines Altersjahrgangs erreichten </a:t>
            </a:r>
            <a:r>
              <a:rPr lang="de-DE" altLang="de-DE" sz="1600" b="1" dirty="0"/>
              <a:t>2011</a:t>
            </a:r>
            <a:r>
              <a:rPr lang="de-DE" altLang="de-DE" sz="1600" dirty="0"/>
              <a:t/>
            </a:r>
            <a:br>
              <a:rPr lang="de-DE" altLang="de-DE" sz="1600" dirty="0"/>
            </a:br>
            <a:r>
              <a:rPr lang="de-DE" altLang="de-DE" sz="1600" dirty="0"/>
              <a:t>eine </a:t>
            </a:r>
            <a:r>
              <a:rPr lang="de-DE" altLang="de-DE" sz="1600" b="1" dirty="0"/>
              <a:t>Hochschulreife </a:t>
            </a:r>
            <a:r>
              <a:rPr lang="de-DE" altLang="de-DE" sz="1600" dirty="0"/>
              <a:t>(Abitur) bzw. </a:t>
            </a:r>
            <a:r>
              <a:rPr lang="de-DE" altLang="de-DE" sz="1600" b="1" dirty="0"/>
              <a:t>Fachhochschulreife </a:t>
            </a:r>
            <a:r>
              <a:rPr lang="de-DE" altLang="de-DE" sz="1600" dirty="0"/>
              <a:t>(Fachabitur) oder </a:t>
            </a:r>
            <a:r>
              <a:rPr lang="de-DE" altLang="de-DE" sz="1600" b="1" dirty="0"/>
              <a:t>fachgebundene Hochschulreife</a:t>
            </a:r>
            <a:r>
              <a:rPr lang="de-DE" altLang="de-DE" sz="1600" dirty="0"/>
              <a:t>.</a:t>
            </a:r>
          </a:p>
        </p:txBody>
      </p:sp>
      <p:sp>
        <p:nvSpPr>
          <p:cNvPr id="27652" name="Text Box 40"/>
          <p:cNvSpPr txBox="1">
            <a:spLocks noChangeArrowheads="1"/>
          </p:cNvSpPr>
          <p:nvPr/>
        </p:nvSpPr>
        <p:spPr bwMode="auto">
          <a:xfrm>
            <a:off x="1774826" y="6230939"/>
            <a:ext cx="5184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200" dirty="0"/>
              <a:t>Quelle: Bayerisches Landesamt für Statistik und Datenverarbeitung</a:t>
            </a:r>
          </a:p>
        </p:txBody>
      </p:sp>
      <p:pic>
        <p:nvPicPr>
          <p:cNvPr id="27653" name="Diagramm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806575"/>
            <a:ext cx="59721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2" name="Audio 1">
            <a:hlinkClick r:id="" action="ppaction://media"/>
            <a:extLst>
              <a:ext uri="{FF2B5EF4-FFF2-40B4-BE49-F238E27FC236}">
                <a16:creationId xmlns:a16="http://schemas.microsoft.com/office/drawing/2014/main" id="{ADD442F6-1774-44C0-ACBE-6C444E677F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320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Schulische Anschlüsse</a:t>
            </a:r>
          </a:p>
        </p:txBody>
      </p:sp>
      <p:sp>
        <p:nvSpPr>
          <p:cNvPr id="3" name="Fußzeilenplatzhalter 2"/>
          <p:cNvSpPr>
            <a:spLocks noGrp="1"/>
          </p:cNvSpPr>
          <p:nvPr>
            <p:ph type="ftr" sz="quarter" idx="10"/>
          </p:nvPr>
        </p:nvSpPr>
        <p:spPr/>
        <p:txBody>
          <a:bodyPr/>
          <a:lstStyle/>
          <a:p>
            <a:pPr>
              <a:defRPr/>
            </a:pPr>
            <a:r>
              <a:rPr lang="de-DE"/>
              <a:t>SJ 21/22</a:t>
            </a:r>
            <a:endParaRPr lang="de-DE"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773239"/>
            <a:ext cx="6921500" cy="468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1B1DE9C1-89AD-4D1A-B2D9-4CEE8B1BF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877157"/>
      </p:ext>
    </p:extLst>
  </p:cSld>
  <p:clrMapOvr>
    <a:masterClrMapping/>
  </p:clrMapOvr>
  <p:transition spd="slow" advTm="700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28675" name="Rectangle 2"/>
          <p:cNvSpPr>
            <a:spLocks noGrp="1" noChangeArrowheads="1"/>
          </p:cNvSpPr>
          <p:nvPr>
            <p:ph type="title"/>
          </p:nvPr>
        </p:nvSpPr>
        <p:spPr>
          <a:xfrm>
            <a:off x="2208214" y="457201"/>
            <a:ext cx="8002587" cy="955675"/>
          </a:xfrm>
        </p:spPr>
        <p:txBody>
          <a:bodyPr/>
          <a:lstStyle/>
          <a:p>
            <a:pPr eaLnBrk="1" hangingPunct="1"/>
            <a:r>
              <a:rPr lang="de-DE" altLang="de-DE" dirty="0">
                <a:latin typeface="Arial" charset="0"/>
              </a:rPr>
              <a:t>Durchlässigkeit</a:t>
            </a:r>
          </a:p>
        </p:txBody>
      </p:sp>
      <p:sp>
        <p:nvSpPr>
          <p:cNvPr id="28676" name="Rectangle 3"/>
          <p:cNvSpPr>
            <a:spLocks noChangeArrowheads="1"/>
          </p:cNvSpPr>
          <p:nvPr/>
        </p:nvSpPr>
        <p:spPr bwMode="auto">
          <a:xfrm>
            <a:off x="1847851" y="1989139"/>
            <a:ext cx="8424863"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defRPr>
            </a:lvl1pPr>
            <a:lvl2pPr marL="361950" eaLnBrk="0" hangingPunct="0">
              <a:defRPr>
                <a:solidFill>
                  <a:schemeClr val="tx1"/>
                </a:solidFill>
                <a:latin typeface="Arial" charset="0"/>
              </a:defRPr>
            </a:lvl2pPr>
            <a:lvl3pPr marL="893763" indent="-352425"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ct val="20000"/>
              </a:spcBef>
              <a:buClr>
                <a:schemeClr val="accent2"/>
              </a:buClr>
              <a:buSzPct val="80000"/>
              <a:buFont typeface="Wingdings" pitchFamily="2" charset="2"/>
              <a:buNone/>
            </a:pPr>
            <a:r>
              <a:rPr lang="de-DE" altLang="de-DE" sz="2400" dirty="0"/>
              <a:t>Übergangshilfen dienen dem Ausgleich unterschiedlicher Ausbildungsschwerpunkte, z.B.:</a:t>
            </a:r>
            <a:endParaRPr lang="de-DE" altLang="de-DE" sz="2400" b="1" dirty="0"/>
          </a:p>
          <a:p>
            <a:pPr lvl="2" eaLnBrk="1" hangingPunct="1">
              <a:spcBef>
                <a:spcPct val="20000"/>
              </a:spcBef>
              <a:buClr>
                <a:schemeClr val="bg2"/>
              </a:buClr>
              <a:buSzPct val="65000"/>
              <a:buFont typeface="Wingdings" pitchFamily="2" charset="2"/>
              <a:buChar char="n"/>
            </a:pPr>
            <a:r>
              <a:rPr lang="de-DE" altLang="de-DE" sz="2400" dirty="0"/>
              <a:t>Einführungsklassen (10. Klasse) für den Übergang von Schülern mit mittlerem Schulabschluss (Mittelschule, Realschule, Wirtschaftsschule) an das Gymnasium</a:t>
            </a:r>
          </a:p>
          <a:p>
            <a:pPr lvl="2" eaLnBrk="1" hangingPunct="1">
              <a:spcBef>
                <a:spcPct val="20000"/>
              </a:spcBef>
              <a:buClr>
                <a:schemeClr val="bg2"/>
              </a:buClr>
              <a:buSzPct val="65000"/>
              <a:buFont typeface="Wingdings" pitchFamily="2" charset="2"/>
              <a:buChar char="n"/>
            </a:pPr>
            <a:r>
              <a:rPr lang="de-DE" altLang="de-DE" sz="2400" dirty="0"/>
              <a:t>Brückenangebote an Fachoberschulen und Vorklassen an Berufsoberschulen (nicht für RS und Gymnasium), um Inhalte anzupassen</a:t>
            </a:r>
          </a:p>
        </p:txBody>
      </p:sp>
      <p:pic>
        <p:nvPicPr>
          <p:cNvPr id="2" name="Audio 1">
            <a:hlinkClick r:id="" action="ppaction://media"/>
            <a:extLst>
              <a:ext uri="{FF2B5EF4-FFF2-40B4-BE49-F238E27FC236}">
                <a16:creationId xmlns:a16="http://schemas.microsoft.com/office/drawing/2014/main" id="{5393DD82-94AE-4EBE-A8B8-F3BAD3421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876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9289" y="115888"/>
            <a:ext cx="8002587" cy="1371600"/>
          </a:xfrm>
        </p:spPr>
        <p:txBody>
          <a:bodyPr/>
          <a:lstStyle/>
          <a:p>
            <a:pPr algn="ctr">
              <a:defRPr/>
            </a:pPr>
            <a:r>
              <a:rPr lang="de-DE" sz="3600" dirty="0">
                <a:latin typeface="+mn-lt"/>
              </a:rPr>
              <a:t>Hochschulzugangsberechtigung</a:t>
            </a:r>
            <a:br>
              <a:rPr lang="de-DE" sz="3600" dirty="0">
                <a:latin typeface="+mn-lt"/>
              </a:rPr>
            </a:br>
            <a:r>
              <a:rPr lang="de-DE" sz="3600" dirty="0">
                <a:latin typeface="+mn-lt"/>
              </a:rPr>
              <a:t>für Meister und Gleichgestellte</a:t>
            </a:r>
          </a:p>
        </p:txBody>
      </p:sp>
      <p:sp>
        <p:nvSpPr>
          <p:cNvPr id="29699"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29701" name="Grafik 4"/>
          <p:cNvPicPr>
            <a:picLocks noChangeAspect="1"/>
          </p:cNvPicPr>
          <p:nvPr/>
        </p:nvPicPr>
        <p:blipFill>
          <a:blip r:embed="rId4">
            <a:extLst>
              <a:ext uri="{28A0092B-C50C-407E-A947-70E740481C1C}">
                <a14:useLocalDpi xmlns:a14="http://schemas.microsoft.com/office/drawing/2010/main" val="0"/>
              </a:ext>
            </a:extLst>
          </a:blip>
          <a:srcRect t="24469"/>
          <a:stretch>
            <a:fillRect/>
          </a:stretch>
        </p:blipFill>
        <p:spPr bwMode="auto">
          <a:xfrm>
            <a:off x="2208214" y="1778001"/>
            <a:ext cx="75660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DC745FBC-2B68-4C6A-BC61-3371A92FF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1445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1950" y="115888"/>
            <a:ext cx="8002588" cy="1371600"/>
          </a:xfrm>
        </p:spPr>
        <p:txBody>
          <a:bodyPr/>
          <a:lstStyle/>
          <a:p>
            <a:pPr algn="ctr">
              <a:defRPr/>
            </a:pPr>
            <a:r>
              <a:rPr lang="de-DE" sz="2800" dirty="0">
                <a:latin typeface="+mn-lt"/>
              </a:rPr>
              <a:t>Fachgebundene Hochschulzugangsberechtigung für Gesellen und Gleichgestellte</a:t>
            </a:r>
          </a:p>
        </p:txBody>
      </p:sp>
      <p:sp>
        <p:nvSpPr>
          <p:cNvPr id="30723"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0725" name="Grafik 4"/>
          <p:cNvPicPr>
            <a:picLocks noChangeAspect="1"/>
          </p:cNvPicPr>
          <p:nvPr/>
        </p:nvPicPr>
        <p:blipFill>
          <a:blip r:embed="rId4">
            <a:extLst>
              <a:ext uri="{28A0092B-C50C-407E-A947-70E740481C1C}">
                <a14:useLocalDpi xmlns:a14="http://schemas.microsoft.com/office/drawing/2010/main" val="0"/>
              </a:ext>
            </a:extLst>
          </a:blip>
          <a:srcRect t="24422"/>
          <a:stretch>
            <a:fillRect/>
          </a:stretch>
        </p:blipFill>
        <p:spPr bwMode="auto">
          <a:xfrm>
            <a:off x="2047876" y="1773239"/>
            <a:ext cx="74898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707F454-0455-418F-A2D5-CEA96E42B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1182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6147" name="Rectangle 2"/>
          <p:cNvSpPr>
            <a:spLocks noGrp="1" noChangeArrowheads="1"/>
          </p:cNvSpPr>
          <p:nvPr>
            <p:ph type="title"/>
          </p:nvPr>
        </p:nvSpPr>
        <p:spPr>
          <a:xfrm>
            <a:off x="2208214" y="304800"/>
            <a:ext cx="6707187" cy="1371600"/>
          </a:xfrm>
        </p:spPr>
        <p:txBody>
          <a:bodyPr/>
          <a:lstStyle/>
          <a:p>
            <a:pPr algn="ctr" eaLnBrk="1" hangingPunct="1"/>
            <a:r>
              <a:rPr lang="de-DE" altLang="de-DE" sz="2800" b="1" dirty="0"/>
              <a:t>Gelungene Lernprozesse und Schulerfolg</a:t>
            </a:r>
          </a:p>
        </p:txBody>
      </p:sp>
      <p:sp>
        <p:nvSpPr>
          <p:cNvPr id="6148" name="Rectangle 5"/>
          <p:cNvSpPr>
            <a:spLocks noChangeArrowheads="1"/>
          </p:cNvSpPr>
          <p:nvPr/>
        </p:nvSpPr>
        <p:spPr bwMode="auto">
          <a:xfrm>
            <a:off x="2279650" y="3352801"/>
            <a:ext cx="7931150" cy="277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Clr>
                <a:schemeClr val="bg2"/>
              </a:buClr>
              <a:buSzPct val="75000"/>
              <a:buFont typeface="Wingdings" pitchFamily="2" charset="2"/>
              <a:buNone/>
            </a:pPr>
            <a:endParaRPr lang="de-DE" altLang="de-DE" sz="2400" dirty="0"/>
          </a:p>
          <a:p>
            <a:pPr eaLnBrk="1" hangingPunct="1">
              <a:lnSpc>
                <a:spcPct val="90000"/>
              </a:lnSpc>
              <a:spcBef>
                <a:spcPct val="20000"/>
              </a:spcBef>
              <a:buClr>
                <a:schemeClr val="bg2"/>
              </a:buClr>
              <a:buSzPct val="75000"/>
              <a:buFont typeface="Wingdings" pitchFamily="2" charset="2"/>
              <a:buNone/>
            </a:pPr>
            <a:r>
              <a:rPr lang="de-DE" altLang="de-DE" sz="2400" dirty="0"/>
              <a:t>Eine positive Lernentwicklung von Kindern ...</a:t>
            </a:r>
          </a:p>
          <a:p>
            <a:pPr eaLnBrk="1" hangingPunct="1">
              <a:lnSpc>
                <a:spcPct val="90000"/>
              </a:lnSpc>
              <a:spcBef>
                <a:spcPct val="20000"/>
              </a:spcBef>
              <a:buClr>
                <a:schemeClr val="bg2"/>
              </a:buClr>
              <a:buSzPct val="75000"/>
              <a:buFont typeface="Wingdings" pitchFamily="2" charset="2"/>
              <a:buChar char="n"/>
            </a:pPr>
            <a:r>
              <a:rPr lang="de-DE" altLang="de-DE" sz="2400" dirty="0"/>
              <a:t>führt zum Wachstum von Fähigkeiten und Fertigkeiten</a:t>
            </a:r>
          </a:p>
          <a:p>
            <a:pPr eaLnBrk="1" hangingPunct="1">
              <a:lnSpc>
                <a:spcPct val="90000"/>
              </a:lnSpc>
              <a:spcBef>
                <a:spcPct val="20000"/>
              </a:spcBef>
              <a:buClr>
                <a:schemeClr val="bg2"/>
              </a:buClr>
              <a:buSzPct val="75000"/>
              <a:buFont typeface="Wingdings" pitchFamily="2" charset="2"/>
              <a:buChar char="n"/>
            </a:pPr>
            <a:r>
              <a:rPr lang="de-DE" altLang="de-DE" sz="2400" dirty="0"/>
              <a:t>stärkt das Selbstbewusstsein</a:t>
            </a:r>
          </a:p>
          <a:p>
            <a:pPr eaLnBrk="1" hangingPunct="1">
              <a:lnSpc>
                <a:spcPct val="90000"/>
              </a:lnSpc>
              <a:spcBef>
                <a:spcPct val="20000"/>
              </a:spcBef>
              <a:buClr>
                <a:schemeClr val="bg2"/>
              </a:buClr>
              <a:buSzPct val="75000"/>
              <a:buFont typeface="Wingdings" pitchFamily="2" charset="2"/>
              <a:buChar char="n"/>
            </a:pPr>
            <a:r>
              <a:rPr lang="de-DE" altLang="de-DE" sz="2400" dirty="0"/>
              <a:t>ist Voraussetzung zum Bewältigen neuer Anforderungen</a:t>
            </a:r>
            <a:r>
              <a:rPr lang="de-DE" altLang="de-DE" sz="3200" dirty="0"/>
              <a:t>  </a:t>
            </a:r>
          </a:p>
        </p:txBody>
      </p:sp>
      <p:sp>
        <p:nvSpPr>
          <p:cNvPr id="6149" name="Freeform 6"/>
          <p:cNvSpPr>
            <a:spLocks/>
          </p:cNvSpPr>
          <p:nvPr/>
        </p:nvSpPr>
        <p:spPr bwMode="auto">
          <a:xfrm>
            <a:off x="2508250" y="2057400"/>
            <a:ext cx="6254750" cy="369332"/>
          </a:xfrm>
          <a:custGeom>
            <a:avLst/>
            <a:gdLst>
              <a:gd name="T0" fmla="*/ 0 w 4647"/>
              <a:gd name="T1" fmla="*/ 2147483647 h 864"/>
              <a:gd name="T2" fmla="*/ 2147483647 w 4647"/>
              <a:gd name="T3" fmla="*/ 2147483647 h 864"/>
              <a:gd name="T4" fmla="*/ 2147483647 w 4647"/>
              <a:gd name="T5" fmla="*/ 2147483647 h 864"/>
              <a:gd name="T6" fmla="*/ 2147483647 w 4647"/>
              <a:gd name="T7" fmla="*/ 2147483647 h 864"/>
              <a:gd name="T8" fmla="*/ 2147483647 w 4647"/>
              <a:gd name="T9" fmla="*/ 2147483647 h 864"/>
              <a:gd name="T10" fmla="*/ 2147483647 w 4647"/>
              <a:gd name="T11" fmla="*/ 2147483647 h 864"/>
              <a:gd name="T12" fmla="*/ 2147483647 w 4647"/>
              <a:gd name="T13" fmla="*/ 2147483647 h 864"/>
              <a:gd name="T14" fmla="*/ 2147483647 w 4647"/>
              <a:gd name="T15" fmla="*/ 2147483647 h 864"/>
              <a:gd name="T16" fmla="*/ 2147483647 w 4647"/>
              <a:gd name="T17" fmla="*/ 2147483647 h 864"/>
              <a:gd name="T18" fmla="*/ 2147483647 w 4647"/>
              <a:gd name="T19" fmla="*/ 2147483647 h 864"/>
              <a:gd name="T20" fmla="*/ 2147483647 w 4647"/>
              <a:gd name="T21" fmla="*/ 2147483647 h 864"/>
              <a:gd name="T22" fmla="*/ 2147483647 w 4647"/>
              <a:gd name="T23" fmla="*/ 2147483647 h 864"/>
              <a:gd name="T24" fmla="*/ 2147483647 w 4647"/>
              <a:gd name="T25" fmla="*/ 2147483647 h 864"/>
              <a:gd name="T26" fmla="*/ 2147483647 w 4647"/>
              <a:gd name="T27" fmla="*/ 2147483647 h 864"/>
              <a:gd name="T28" fmla="*/ 2147483647 w 4647"/>
              <a:gd name="T29" fmla="*/ 2147483647 h 864"/>
              <a:gd name="T30" fmla="*/ 2147483647 w 4647"/>
              <a:gd name="T31" fmla="*/ 2147483647 h 864"/>
              <a:gd name="T32" fmla="*/ 2147483647 w 4647"/>
              <a:gd name="T33" fmla="*/ 2147483647 h 864"/>
              <a:gd name="T34" fmla="*/ 2147483647 w 4647"/>
              <a:gd name="T35" fmla="*/ 2147483647 h 864"/>
              <a:gd name="T36" fmla="*/ 2147483647 w 4647"/>
              <a:gd name="T37" fmla="*/ 2147483647 h 864"/>
              <a:gd name="T38" fmla="*/ 2147483647 w 4647"/>
              <a:gd name="T39" fmla="*/ 2147483647 h 864"/>
              <a:gd name="T40" fmla="*/ 2147483647 w 4647"/>
              <a:gd name="T41" fmla="*/ 2147483647 h 864"/>
              <a:gd name="T42" fmla="*/ 2147483647 w 4647"/>
              <a:gd name="T43" fmla="*/ 2147483647 h 864"/>
              <a:gd name="T44" fmla="*/ 2147483647 w 4647"/>
              <a:gd name="T45" fmla="*/ 2147483647 h 864"/>
              <a:gd name="T46" fmla="*/ 2147483647 w 4647"/>
              <a:gd name="T47" fmla="*/ 2147483647 h 864"/>
              <a:gd name="T48" fmla="*/ 2147483647 w 4647"/>
              <a:gd name="T49" fmla="*/ 2147483647 h 864"/>
              <a:gd name="T50" fmla="*/ 2147483647 w 4647"/>
              <a:gd name="T51" fmla="*/ 2147483647 h 864"/>
              <a:gd name="T52" fmla="*/ 2147483647 w 4647"/>
              <a:gd name="T53" fmla="*/ 2147483647 h 864"/>
              <a:gd name="T54" fmla="*/ 2147483647 w 4647"/>
              <a:gd name="T55" fmla="*/ 2147483647 h 864"/>
              <a:gd name="T56" fmla="*/ 2147483647 w 4647"/>
              <a:gd name="T57" fmla="*/ 0 h 8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47" h="864">
                <a:moveTo>
                  <a:pt x="0" y="864"/>
                </a:moveTo>
                <a:cubicBezTo>
                  <a:pt x="24" y="858"/>
                  <a:pt x="38" y="844"/>
                  <a:pt x="61" y="836"/>
                </a:cubicBezTo>
                <a:cubicBezTo>
                  <a:pt x="74" y="831"/>
                  <a:pt x="100" y="825"/>
                  <a:pt x="100" y="825"/>
                </a:cubicBezTo>
                <a:cubicBezTo>
                  <a:pt x="107" y="819"/>
                  <a:pt x="114" y="812"/>
                  <a:pt x="122" y="808"/>
                </a:cubicBezTo>
                <a:cubicBezTo>
                  <a:pt x="129" y="805"/>
                  <a:pt x="138" y="807"/>
                  <a:pt x="144" y="803"/>
                </a:cubicBezTo>
                <a:cubicBezTo>
                  <a:pt x="150" y="799"/>
                  <a:pt x="150" y="791"/>
                  <a:pt x="155" y="786"/>
                </a:cubicBezTo>
                <a:cubicBezTo>
                  <a:pt x="167" y="774"/>
                  <a:pt x="189" y="755"/>
                  <a:pt x="205" y="747"/>
                </a:cubicBezTo>
                <a:cubicBezTo>
                  <a:pt x="279" y="711"/>
                  <a:pt x="375" y="709"/>
                  <a:pt x="454" y="703"/>
                </a:cubicBezTo>
                <a:cubicBezTo>
                  <a:pt x="571" y="710"/>
                  <a:pt x="682" y="730"/>
                  <a:pt x="798" y="742"/>
                </a:cubicBezTo>
                <a:cubicBezTo>
                  <a:pt x="906" y="776"/>
                  <a:pt x="1023" y="783"/>
                  <a:pt x="1136" y="792"/>
                </a:cubicBezTo>
                <a:cubicBezTo>
                  <a:pt x="1180" y="790"/>
                  <a:pt x="1225" y="789"/>
                  <a:pt x="1269" y="786"/>
                </a:cubicBezTo>
                <a:cubicBezTo>
                  <a:pt x="1298" y="784"/>
                  <a:pt x="1305" y="769"/>
                  <a:pt x="1330" y="758"/>
                </a:cubicBezTo>
                <a:cubicBezTo>
                  <a:pt x="1348" y="750"/>
                  <a:pt x="1376" y="748"/>
                  <a:pt x="1396" y="742"/>
                </a:cubicBezTo>
                <a:cubicBezTo>
                  <a:pt x="1452" y="726"/>
                  <a:pt x="1507" y="709"/>
                  <a:pt x="1562" y="692"/>
                </a:cubicBezTo>
                <a:cubicBezTo>
                  <a:pt x="1591" y="674"/>
                  <a:pt x="1621" y="663"/>
                  <a:pt x="1651" y="648"/>
                </a:cubicBezTo>
                <a:cubicBezTo>
                  <a:pt x="1685" y="631"/>
                  <a:pt x="1712" y="607"/>
                  <a:pt x="1750" y="598"/>
                </a:cubicBezTo>
                <a:cubicBezTo>
                  <a:pt x="1802" y="551"/>
                  <a:pt x="1905" y="513"/>
                  <a:pt x="1972" y="493"/>
                </a:cubicBezTo>
                <a:cubicBezTo>
                  <a:pt x="2028" y="454"/>
                  <a:pt x="2125" y="467"/>
                  <a:pt x="2182" y="465"/>
                </a:cubicBezTo>
                <a:cubicBezTo>
                  <a:pt x="2302" y="470"/>
                  <a:pt x="2422" y="476"/>
                  <a:pt x="2542" y="487"/>
                </a:cubicBezTo>
                <a:cubicBezTo>
                  <a:pt x="2676" y="483"/>
                  <a:pt x="2719" y="496"/>
                  <a:pt x="2814" y="470"/>
                </a:cubicBezTo>
                <a:cubicBezTo>
                  <a:pt x="2842" y="450"/>
                  <a:pt x="2869" y="446"/>
                  <a:pt x="2902" y="437"/>
                </a:cubicBezTo>
                <a:cubicBezTo>
                  <a:pt x="2930" y="419"/>
                  <a:pt x="2913" y="428"/>
                  <a:pt x="2958" y="415"/>
                </a:cubicBezTo>
                <a:cubicBezTo>
                  <a:pt x="2965" y="413"/>
                  <a:pt x="2980" y="409"/>
                  <a:pt x="2980" y="409"/>
                </a:cubicBezTo>
                <a:cubicBezTo>
                  <a:pt x="3062" y="356"/>
                  <a:pt x="3143" y="303"/>
                  <a:pt x="3224" y="249"/>
                </a:cubicBezTo>
                <a:cubicBezTo>
                  <a:pt x="3251" y="231"/>
                  <a:pt x="3265" y="211"/>
                  <a:pt x="3296" y="199"/>
                </a:cubicBezTo>
                <a:cubicBezTo>
                  <a:pt x="3326" y="167"/>
                  <a:pt x="3372" y="154"/>
                  <a:pt x="3412" y="138"/>
                </a:cubicBezTo>
                <a:cubicBezTo>
                  <a:pt x="3531" y="90"/>
                  <a:pt x="3643" y="68"/>
                  <a:pt x="3772" y="55"/>
                </a:cubicBezTo>
                <a:cubicBezTo>
                  <a:pt x="3925" y="13"/>
                  <a:pt x="4101" y="33"/>
                  <a:pt x="4259" y="27"/>
                </a:cubicBezTo>
                <a:cubicBezTo>
                  <a:pt x="4390" y="12"/>
                  <a:pt x="4514" y="0"/>
                  <a:pt x="4647" y="0"/>
                </a:cubicBezTo>
              </a:path>
            </a:pathLst>
          </a:custGeom>
          <a:noFill/>
          <a:ln w="38100" cap="flat" cmpd="sng">
            <a:solidFill>
              <a:srgbClr val="0099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sp>
        <p:nvSpPr>
          <p:cNvPr id="6150" name="Text Box 7"/>
          <p:cNvSpPr txBox="1">
            <a:spLocks noChangeArrowheads="1"/>
          </p:cNvSpPr>
          <p:nvPr/>
        </p:nvSpPr>
        <p:spPr bwMode="auto">
          <a:xfrm rot="-606041">
            <a:off x="4343400" y="28956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b="1" dirty="0">
                <a:solidFill>
                  <a:srgbClr val="009900"/>
                </a:solidFill>
              </a:rPr>
              <a:t>Lernentwicklung</a:t>
            </a:r>
          </a:p>
        </p:txBody>
      </p:sp>
      <p:sp>
        <p:nvSpPr>
          <p:cNvPr id="6151" name="Text Box 9"/>
          <p:cNvSpPr txBox="1">
            <a:spLocks noChangeArrowheads="1"/>
          </p:cNvSpPr>
          <p:nvPr/>
        </p:nvSpPr>
        <p:spPr bwMode="auto">
          <a:xfrm>
            <a:off x="8763000" y="1676401"/>
            <a:ext cx="1676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1600" b="1" dirty="0">
                <a:solidFill>
                  <a:schemeClr val="tx2"/>
                </a:solidFill>
              </a:rPr>
              <a:t>Wahl der</a:t>
            </a:r>
          </a:p>
          <a:p>
            <a:pPr eaLnBrk="1" hangingPunct="1">
              <a:spcBef>
                <a:spcPct val="50000"/>
              </a:spcBef>
            </a:pPr>
            <a:r>
              <a:rPr lang="de-DE" altLang="de-DE" sz="1600" b="1" dirty="0">
                <a:solidFill>
                  <a:schemeClr val="tx2"/>
                </a:solidFill>
              </a:rPr>
              <a:t>passenden</a:t>
            </a:r>
          </a:p>
          <a:p>
            <a:pPr eaLnBrk="1" hangingPunct="1">
              <a:spcBef>
                <a:spcPct val="50000"/>
              </a:spcBef>
            </a:pPr>
            <a:r>
              <a:rPr lang="de-DE" altLang="de-DE" sz="1600" b="1" dirty="0">
                <a:solidFill>
                  <a:schemeClr val="tx2"/>
                </a:solidFill>
              </a:rPr>
              <a:t>Schullaufbahn</a:t>
            </a:r>
          </a:p>
        </p:txBody>
      </p:sp>
      <p:sp>
        <p:nvSpPr>
          <p:cNvPr id="6152" name="Text Box 10"/>
          <p:cNvSpPr txBox="1">
            <a:spLocks noChangeArrowheads="1"/>
          </p:cNvSpPr>
          <p:nvPr/>
        </p:nvSpPr>
        <p:spPr bwMode="auto">
          <a:xfrm>
            <a:off x="3124200" y="25908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b="1" dirty="0">
                <a:solidFill>
                  <a:schemeClr val="accent1"/>
                </a:solidFill>
              </a:rPr>
              <a:t>3. Klasse</a:t>
            </a:r>
          </a:p>
        </p:txBody>
      </p:sp>
      <p:sp>
        <p:nvSpPr>
          <p:cNvPr id="6153" name="Text Box 11"/>
          <p:cNvSpPr txBox="1">
            <a:spLocks noChangeArrowheads="1"/>
          </p:cNvSpPr>
          <p:nvPr/>
        </p:nvSpPr>
        <p:spPr bwMode="auto">
          <a:xfrm>
            <a:off x="7391400" y="22098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b="1" dirty="0">
                <a:solidFill>
                  <a:schemeClr val="accent1"/>
                </a:solidFill>
              </a:rPr>
              <a:t>4./5. Klasse</a:t>
            </a:r>
          </a:p>
        </p:txBody>
      </p:sp>
      <p:pic>
        <p:nvPicPr>
          <p:cNvPr id="6154" name="Picture 12" descr="PH01783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1752600"/>
            <a:ext cx="754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4BB0A1B-2F9C-44E8-B490-DBC544F80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p:transition spd="slow" advTm="4160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7171" name="Rectangle 4"/>
          <p:cNvSpPr>
            <a:spLocks noChangeArrowheads="1"/>
          </p:cNvSpPr>
          <p:nvPr/>
        </p:nvSpPr>
        <p:spPr bwMode="auto">
          <a:xfrm>
            <a:off x="1709738" y="2032000"/>
            <a:ext cx="88392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800" b="1" dirty="0">
                <a:solidFill>
                  <a:srgbClr val="009900"/>
                </a:solidFill>
                <a:latin typeface="Tahoma" pitchFamily="34" charset="0"/>
              </a:rPr>
              <a:t>Passung zwischen Anforderungen und Fähigkeiten</a:t>
            </a:r>
            <a:endParaRPr lang="de-DE" altLang="de-DE" sz="2800" dirty="0">
              <a:solidFill>
                <a:srgbClr val="009900"/>
              </a:solidFill>
              <a:latin typeface="Tahoma" pitchFamily="34" charset="0"/>
            </a:endParaRPr>
          </a:p>
        </p:txBody>
      </p:sp>
      <p:grpSp>
        <p:nvGrpSpPr>
          <p:cNvPr id="7173" name="Group 29"/>
          <p:cNvGrpSpPr>
            <a:grpSpLocks/>
          </p:cNvGrpSpPr>
          <p:nvPr/>
        </p:nvGrpSpPr>
        <p:grpSpPr bwMode="auto">
          <a:xfrm>
            <a:off x="3505200" y="2636912"/>
            <a:ext cx="5062538" cy="3871912"/>
            <a:chOff x="1248" y="1737"/>
            <a:chExt cx="3189" cy="2439"/>
          </a:xfrm>
        </p:grpSpPr>
        <p:sp>
          <p:nvSpPr>
            <p:cNvPr id="7185" name="Line 7"/>
            <p:cNvSpPr>
              <a:spLocks noChangeShapeType="1"/>
            </p:cNvSpPr>
            <p:nvPr/>
          </p:nvSpPr>
          <p:spPr bwMode="auto">
            <a:xfrm flipV="1">
              <a:off x="2352" y="2596"/>
              <a:ext cx="1776" cy="13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nvGrpSpPr>
            <p:cNvPr id="7186" name="Group 8"/>
            <p:cNvGrpSpPr>
              <a:grpSpLocks/>
            </p:cNvGrpSpPr>
            <p:nvPr/>
          </p:nvGrpSpPr>
          <p:grpSpPr bwMode="auto">
            <a:xfrm>
              <a:off x="1248" y="1737"/>
              <a:ext cx="3189" cy="2439"/>
              <a:chOff x="1563" y="1344"/>
              <a:chExt cx="3189" cy="2439"/>
            </a:xfrm>
          </p:grpSpPr>
          <p:sp>
            <p:nvSpPr>
              <p:cNvPr id="7187" name="Line 9"/>
              <p:cNvSpPr>
                <a:spLocks noChangeShapeType="1"/>
              </p:cNvSpPr>
              <p:nvPr/>
            </p:nvSpPr>
            <p:spPr bwMode="auto">
              <a:xfrm flipV="1">
                <a:off x="1872" y="1344"/>
                <a:ext cx="1776" cy="13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nvGrpSpPr>
              <p:cNvPr id="7188" name="Group 10"/>
              <p:cNvGrpSpPr>
                <a:grpSpLocks/>
              </p:cNvGrpSpPr>
              <p:nvPr/>
            </p:nvGrpSpPr>
            <p:grpSpPr bwMode="auto">
              <a:xfrm>
                <a:off x="1563" y="1440"/>
                <a:ext cx="3189" cy="2343"/>
                <a:chOff x="1563" y="1440"/>
                <a:chExt cx="3189" cy="2343"/>
              </a:xfrm>
            </p:grpSpPr>
            <p:grpSp>
              <p:nvGrpSpPr>
                <p:cNvPr id="7189" name="Group 11"/>
                <p:cNvGrpSpPr>
                  <a:grpSpLocks/>
                </p:cNvGrpSpPr>
                <p:nvPr/>
              </p:nvGrpSpPr>
              <p:grpSpPr bwMode="auto">
                <a:xfrm>
                  <a:off x="1872" y="1440"/>
                  <a:ext cx="2448" cy="2112"/>
                  <a:chOff x="1440" y="1440"/>
                  <a:chExt cx="2832" cy="2112"/>
                </a:xfrm>
              </p:grpSpPr>
              <p:sp>
                <p:nvSpPr>
                  <p:cNvPr id="7195" name="Line 12"/>
                  <p:cNvSpPr>
                    <a:spLocks noChangeShapeType="1"/>
                  </p:cNvSpPr>
                  <p:nvPr/>
                </p:nvSpPr>
                <p:spPr bwMode="auto">
                  <a:xfrm flipV="1">
                    <a:off x="1440" y="1440"/>
                    <a:ext cx="0" cy="21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sp>
                <p:nvSpPr>
                  <p:cNvPr id="7196" name="Line 13"/>
                  <p:cNvSpPr>
                    <a:spLocks noChangeShapeType="1"/>
                  </p:cNvSpPr>
                  <p:nvPr/>
                </p:nvSpPr>
                <p:spPr bwMode="auto">
                  <a:xfrm>
                    <a:off x="1440" y="3552"/>
                    <a:ext cx="28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sp>
              <p:nvSpPr>
                <p:cNvPr id="7190" name="Text Box 14"/>
                <p:cNvSpPr txBox="1">
                  <a:spLocks noChangeArrowheads="1"/>
                </p:cNvSpPr>
                <p:nvPr/>
              </p:nvSpPr>
              <p:spPr bwMode="auto">
                <a:xfrm rot="19350303">
                  <a:off x="2062" y="2007"/>
                  <a:ext cx="2143"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sz="2400" b="1" dirty="0">
                      <a:solidFill>
                        <a:srgbClr val="009900"/>
                      </a:solidFill>
                    </a:rPr>
                    <a:t>Motivation zum Lernen und Arbeiten</a:t>
                  </a:r>
                </a:p>
                <a:p>
                  <a:pPr algn="ctr" eaLnBrk="1" hangingPunct="1">
                    <a:spcBef>
                      <a:spcPct val="50000"/>
                    </a:spcBef>
                  </a:pPr>
                  <a:endParaRPr lang="de-DE" altLang="de-DE" sz="2400" b="1" dirty="0">
                    <a:solidFill>
                      <a:srgbClr val="009900"/>
                    </a:solidFill>
                  </a:endParaRPr>
                </a:p>
              </p:txBody>
            </p:sp>
            <p:sp>
              <p:nvSpPr>
                <p:cNvPr id="7191" name="Text Box 15"/>
                <p:cNvSpPr txBox="1">
                  <a:spLocks noChangeArrowheads="1"/>
                </p:cNvSpPr>
                <p:nvPr/>
              </p:nvSpPr>
              <p:spPr bwMode="auto">
                <a:xfrm>
                  <a:off x="3216" y="2976"/>
                  <a:ext cx="1536"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b="1" dirty="0">
                      <a:solidFill>
                        <a:srgbClr val="FF0000"/>
                      </a:solidFill>
                    </a:rPr>
                    <a:t>Unterforderung</a:t>
                  </a:r>
                </a:p>
                <a:p>
                  <a:pPr algn="ctr" eaLnBrk="1" hangingPunct="1">
                    <a:spcBef>
                      <a:spcPct val="50000"/>
                    </a:spcBef>
                  </a:pPr>
                  <a:r>
                    <a:rPr lang="de-DE" altLang="de-DE" b="1" dirty="0">
                      <a:solidFill>
                        <a:srgbClr val="FF0000"/>
                      </a:solidFill>
                    </a:rPr>
                    <a:t>Langeweile</a:t>
                  </a:r>
                </a:p>
              </p:txBody>
            </p:sp>
            <p:sp>
              <p:nvSpPr>
                <p:cNvPr id="7192" name="Text Box 16"/>
                <p:cNvSpPr txBox="1">
                  <a:spLocks noChangeArrowheads="1"/>
                </p:cNvSpPr>
                <p:nvPr/>
              </p:nvSpPr>
              <p:spPr bwMode="auto">
                <a:xfrm>
                  <a:off x="1680" y="1440"/>
                  <a:ext cx="1536"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b="1" dirty="0">
                      <a:solidFill>
                        <a:srgbClr val="FF0000"/>
                      </a:solidFill>
                    </a:rPr>
                    <a:t>Überforderung</a:t>
                  </a:r>
                </a:p>
                <a:p>
                  <a:pPr algn="ctr" eaLnBrk="1" hangingPunct="1">
                    <a:spcBef>
                      <a:spcPct val="50000"/>
                    </a:spcBef>
                  </a:pPr>
                  <a:r>
                    <a:rPr lang="de-DE" altLang="de-DE" b="1" dirty="0">
                      <a:solidFill>
                        <a:srgbClr val="FF0000"/>
                      </a:solidFill>
                    </a:rPr>
                    <a:t>Resignation</a:t>
                  </a:r>
                </a:p>
              </p:txBody>
            </p:sp>
            <p:sp>
              <p:nvSpPr>
                <p:cNvPr id="7193" name="Text Box 17"/>
                <p:cNvSpPr txBox="1">
                  <a:spLocks noChangeArrowheads="1"/>
                </p:cNvSpPr>
                <p:nvPr/>
              </p:nvSpPr>
              <p:spPr bwMode="auto">
                <a:xfrm rot="-5389218">
                  <a:off x="1007" y="2487"/>
                  <a:ext cx="1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b="1" dirty="0"/>
                    <a:t>Anforderungen</a:t>
                  </a:r>
                </a:p>
              </p:txBody>
            </p:sp>
            <p:sp>
              <p:nvSpPr>
                <p:cNvPr id="7194" name="Text Box 18"/>
                <p:cNvSpPr txBox="1">
                  <a:spLocks noChangeArrowheads="1"/>
                </p:cNvSpPr>
                <p:nvPr/>
              </p:nvSpPr>
              <p:spPr bwMode="auto">
                <a:xfrm>
                  <a:off x="2062" y="3552"/>
                  <a:ext cx="22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altLang="de-DE" b="1" dirty="0"/>
                    <a:t>Fähigkeiten</a:t>
                  </a:r>
                </a:p>
              </p:txBody>
            </p:sp>
          </p:grpSp>
        </p:grpSp>
      </p:grpSp>
      <p:sp>
        <p:nvSpPr>
          <p:cNvPr id="7174" name="Rectangle 19"/>
          <p:cNvSpPr>
            <a:spLocks noChangeArrowheads="1"/>
          </p:cNvSpPr>
          <p:nvPr/>
        </p:nvSpPr>
        <p:spPr bwMode="auto">
          <a:xfrm>
            <a:off x="2209800" y="228601"/>
            <a:ext cx="66736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3600" b="1" dirty="0"/>
              <a:t>Gelungene Lernprozesse und</a:t>
            </a:r>
          </a:p>
          <a:p>
            <a:pPr algn="ctr" eaLnBrk="1" hangingPunct="1"/>
            <a:r>
              <a:rPr lang="de-DE" altLang="de-DE" sz="3600" b="1" dirty="0"/>
              <a:t>Schulerfolg</a:t>
            </a:r>
          </a:p>
        </p:txBody>
      </p:sp>
      <p:grpSp>
        <p:nvGrpSpPr>
          <p:cNvPr id="7175" name="Group 20"/>
          <p:cNvGrpSpPr>
            <a:grpSpLocks/>
          </p:cNvGrpSpPr>
          <p:nvPr/>
        </p:nvGrpSpPr>
        <p:grpSpPr bwMode="auto">
          <a:xfrm>
            <a:off x="4648201" y="2260600"/>
            <a:ext cx="4081463" cy="3505200"/>
            <a:chOff x="1557" y="1424"/>
            <a:chExt cx="2571" cy="2208"/>
          </a:xfrm>
        </p:grpSpPr>
        <p:grpSp>
          <p:nvGrpSpPr>
            <p:cNvPr id="7177" name="Group 21"/>
            <p:cNvGrpSpPr>
              <a:grpSpLocks/>
            </p:cNvGrpSpPr>
            <p:nvPr/>
          </p:nvGrpSpPr>
          <p:grpSpPr bwMode="auto">
            <a:xfrm>
              <a:off x="1557" y="1424"/>
              <a:ext cx="2571" cy="2208"/>
              <a:chOff x="1557" y="1424"/>
              <a:chExt cx="2571" cy="2208"/>
            </a:xfrm>
          </p:grpSpPr>
          <p:grpSp>
            <p:nvGrpSpPr>
              <p:cNvPr id="7179" name="Group 22"/>
              <p:cNvGrpSpPr>
                <a:grpSpLocks/>
              </p:cNvGrpSpPr>
              <p:nvPr/>
            </p:nvGrpSpPr>
            <p:grpSpPr bwMode="auto">
              <a:xfrm>
                <a:off x="1557" y="2283"/>
                <a:ext cx="2571" cy="1349"/>
                <a:chOff x="1557" y="2283"/>
                <a:chExt cx="2571" cy="1349"/>
              </a:xfrm>
            </p:grpSpPr>
            <p:grpSp>
              <p:nvGrpSpPr>
                <p:cNvPr id="7181" name="Group 23"/>
                <p:cNvGrpSpPr>
                  <a:grpSpLocks/>
                </p:cNvGrpSpPr>
                <p:nvPr/>
              </p:nvGrpSpPr>
              <p:grpSpPr bwMode="auto">
                <a:xfrm>
                  <a:off x="1557" y="2768"/>
                  <a:ext cx="795" cy="864"/>
                  <a:chOff x="1557" y="2768"/>
                  <a:chExt cx="795" cy="864"/>
                </a:xfrm>
              </p:grpSpPr>
              <p:sp>
                <p:nvSpPr>
                  <p:cNvPr id="7183" name="Line 24"/>
                  <p:cNvSpPr>
                    <a:spLocks noChangeShapeType="1"/>
                  </p:cNvSpPr>
                  <p:nvPr/>
                </p:nvSpPr>
                <p:spPr bwMode="auto">
                  <a:xfrm>
                    <a:off x="1557" y="2768"/>
                    <a:ext cx="0" cy="85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sp>
                <p:nvSpPr>
                  <p:cNvPr id="7184" name="Line 25"/>
                  <p:cNvSpPr>
                    <a:spLocks noChangeShapeType="1"/>
                  </p:cNvSpPr>
                  <p:nvPr/>
                </p:nvSpPr>
                <p:spPr bwMode="auto">
                  <a:xfrm>
                    <a:off x="1557" y="3632"/>
                    <a:ext cx="79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sp>
              <p:nvSpPr>
                <p:cNvPr id="7182" name="Line 26"/>
                <p:cNvSpPr>
                  <a:spLocks noChangeShapeType="1"/>
                </p:cNvSpPr>
                <p:nvPr/>
              </p:nvSpPr>
              <p:spPr bwMode="auto">
                <a:xfrm flipV="1">
                  <a:off x="2352" y="2283"/>
                  <a:ext cx="1776" cy="134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sp>
            <p:nvSpPr>
              <p:cNvPr id="7180" name="Line 27"/>
              <p:cNvSpPr>
                <a:spLocks noChangeShapeType="1"/>
              </p:cNvSpPr>
              <p:nvPr/>
            </p:nvSpPr>
            <p:spPr bwMode="auto">
              <a:xfrm flipV="1">
                <a:off x="1557" y="1424"/>
                <a:ext cx="1776" cy="134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sp>
          <p:nvSpPr>
            <p:cNvPr id="7178" name="Line 28"/>
            <p:cNvSpPr>
              <a:spLocks noChangeShapeType="1"/>
            </p:cNvSpPr>
            <p:nvPr/>
          </p:nvSpPr>
          <p:spPr bwMode="auto">
            <a:xfrm>
              <a:off x="3333" y="1424"/>
              <a:ext cx="795" cy="85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dirty="0"/>
            </a:p>
          </p:txBody>
        </p:sp>
      </p:grpSp>
      <p:pic>
        <p:nvPicPr>
          <p:cNvPr id="2" name="Audio 1">
            <a:hlinkClick r:id="" action="ppaction://media"/>
            <a:extLst>
              <a:ext uri="{FF2B5EF4-FFF2-40B4-BE49-F238E27FC236}">
                <a16:creationId xmlns:a16="http://schemas.microsoft.com/office/drawing/2014/main" id="{7DFC4FBE-2083-42F9-8C19-EB08862BD6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p:transition spd="slow" advTm="507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8195" name="Rectangle 4"/>
          <p:cNvSpPr>
            <a:spLocks noChangeArrowheads="1"/>
          </p:cNvSpPr>
          <p:nvPr/>
        </p:nvSpPr>
        <p:spPr bwMode="auto">
          <a:xfrm>
            <a:off x="2362200" y="609600"/>
            <a:ext cx="7138988"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b="1" dirty="0">
                <a:latin typeface="Tahoma" pitchFamily="34" charset="0"/>
              </a:rPr>
              <a:t>Orientierung am Wachstum statt an Mängeln!</a:t>
            </a:r>
          </a:p>
        </p:txBody>
      </p:sp>
      <p:sp>
        <p:nvSpPr>
          <p:cNvPr id="142341" name="Rectangle 5"/>
          <p:cNvSpPr>
            <a:spLocks noChangeArrowheads="1"/>
          </p:cNvSpPr>
          <p:nvPr/>
        </p:nvSpPr>
        <p:spPr bwMode="auto">
          <a:xfrm>
            <a:off x="2133601" y="1828801"/>
            <a:ext cx="3889375" cy="421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bg2"/>
              </a:buClr>
              <a:buSzPct val="75000"/>
              <a:buFont typeface="Wingdings" pitchFamily="2" charset="2"/>
              <a:buNone/>
            </a:pPr>
            <a:r>
              <a:rPr lang="de-DE" altLang="de-DE" sz="3200" b="1" dirty="0">
                <a:solidFill>
                  <a:schemeClr val="hlink"/>
                </a:solidFill>
              </a:rPr>
              <a:t>Orientierung am Wachstum</a:t>
            </a:r>
            <a:endParaRPr lang="de-DE" altLang="de-DE" sz="2400" dirty="0">
              <a:solidFill>
                <a:schemeClr val="hlink"/>
              </a:solidFill>
            </a:endParaRP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Lernmotivation, Lernfreude wecken und fördern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Lernerfahrungen nutzen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Lernfortschritte anerkennen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Das Lernen reflektieren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Fehler als Chance zur Weiterentwicklung </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Zeit lassen und Zeit geben</a:t>
            </a:r>
          </a:p>
        </p:txBody>
      </p:sp>
      <p:sp>
        <p:nvSpPr>
          <p:cNvPr id="142342" name="Rectangle 6"/>
          <p:cNvSpPr>
            <a:spLocks noChangeArrowheads="1"/>
          </p:cNvSpPr>
          <p:nvPr/>
        </p:nvSpPr>
        <p:spPr bwMode="auto">
          <a:xfrm>
            <a:off x="6400800" y="1814513"/>
            <a:ext cx="3810000"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79413" indent="-3794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bg2"/>
              </a:buClr>
              <a:buSzPct val="75000"/>
              <a:buFont typeface="Wingdings" pitchFamily="2" charset="2"/>
              <a:buNone/>
            </a:pPr>
            <a:r>
              <a:rPr lang="de-DE" altLang="de-DE" sz="3200" b="1" dirty="0">
                <a:solidFill>
                  <a:schemeClr val="hlink"/>
                </a:solidFill>
              </a:rPr>
              <a:t>   Orientierung an Mängeln </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Leistungsfähigkeit anzweifeln </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Eignung in Frage stellen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Leistungsdruck ausüben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Mängel kritisieren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Versagen und Scheitern befürchten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Fehler als etwas Schlimmes bewerten</a:t>
            </a:r>
          </a:p>
          <a:p>
            <a:pPr eaLnBrk="1" hangingPunct="1">
              <a:lnSpc>
                <a:spcPct val="90000"/>
              </a:lnSpc>
              <a:spcBef>
                <a:spcPct val="20000"/>
              </a:spcBef>
              <a:buClr>
                <a:schemeClr val="bg2"/>
              </a:buClr>
              <a:buSzPct val="75000"/>
              <a:buFont typeface="Wingdings" pitchFamily="2" charset="2"/>
              <a:buChar char="n"/>
            </a:pPr>
            <a:r>
              <a:rPr lang="de-DE" altLang="de-DE" sz="2200" dirty="0">
                <a:solidFill>
                  <a:schemeClr val="hlink"/>
                </a:solidFill>
              </a:rPr>
              <a:t>In Panik verfallen</a:t>
            </a:r>
          </a:p>
        </p:txBody>
      </p:sp>
      <p:sp>
        <p:nvSpPr>
          <p:cNvPr id="2" name="Ellipse 1"/>
          <p:cNvSpPr/>
          <p:nvPr/>
        </p:nvSpPr>
        <p:spPr>
          <a:xfrm>
            <a:off x="6456040" y="5157192"/>
            <a:ext cx="3312368" cy="792088"/>
          </a:xfrm>
          <a:prstGeom prst="ellipse">
            <a:avLst/>
          </a:prstGeom>
          <a:solidFill>
            <a:schemeClr val="bg1">
              <a:alpha val="12000"/>
            </a:schemeClr>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p:cNvSpPr/>
          <p:nvPr/>
        </p:nvSpPr>
        <p:spPr>
          <a:xfrm>
            <a:off x="2210869" y="4797152"/>
            <a:ext cx="3381075" cy="792088"/>
          </a:xfrm>
          <a:prstGeom prst="ellipse">
            <a:avLst/>
          </a:prstGeom>
          <a:solidFill>
            <a:schemeClr val="bg1">
              <a:alpha val="12000"/>
            </a:schemeClr>
          </a:solid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Audio 5">
            <a:hlinkClick r:id="" action="ppaction://media"/>
            <a:extLst>
              <a:ext uri="{FF2B5EF4-FFF2-40B4-BE49-F238E27FC236}">
                <a16:creationId xmlns:a16="http://schemas.microsoft.com/office/drawing/2014/main" id="{29EF145C-FBD1-435F-AF43-EC20BB2A48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cSld>
  <p:clrMapOvr>
    <a:masterClrMapping/>
  </p:clrMapOvr>
  <p:transition spd="slow" advTm="494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2000"/>
                            </p:stCondLst>
                            <p:childTnLst>
                              <p:par>
                                <p:cTn id="13" presetID="21" presetClass="entr" presetSubtype="1"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de-DE"/>
              <a:t>SJ 21/22</a:t>
            </a:r>
            <a:endParaRPr lang="de-DE" dirty="0"/>
          </a:p>
        </p:txBody>
      </p:sp>
      <p:sp>
        <p:nvSpPr>
          <p:cNvPr id="4" name="Rechteck 3"/>
          <p:cNvSpPr/>
          <p:nvPr/>
        </p:nvSpPr>
        <p:spPr>
          <a:xfrm>
            <a:off x="3810000" y="1997840"/>
            <a:ext cx="5166320" cy="3170099"/>
          </a:xfrm>
          <a:prstGeom prst="rect">
            <a:avLst/>
          </a:prstGeom>
        </p:spPr>
        <p:txBody>
          <a:bodyPr wrap="square">
            <a:spAutoFit/>
          </a:bodyPr>
          <a:lstStyle/>
          <a:p>
            <a:pPr algn="ctr">
              <a:lnSpc>
                <a:spcPct val="150000"/>
              </a:lnSpc>
            </a:pPr>
            <a:r>
              <a:rPr lang="de-DE" sz="2000" b="1" u="sng" dirty="0"/>
              <a:t>Fehler im Rahmen des Lernprozesses</a:t>
            </a:r>
            <a:br>
              <a:rPr lang="de-DE" sz="2000" b="1" u="sng" dirty="0"/>
            </a:br>
            <a:endParaRPr lang="de-DE" sz="2000" b="1" u="sng" dirty="0"/>
          </a:p>
          <a:p>
            <a:pPr marL="285750" indent="-285750">
              <a:buFont typeface="Wingdings" panose="05000000000000000000" pitchFamily="2" charset="2"/>
              <a:buChar char="ü"/>
            </a:pPr>
            <a:r>
              <a:rPr lang="de-DE" sz="2000" dirty="0"/>
              <a:t>Fehler als Diskrepanz zwischen Ist- und Soll-Zustand (n. Steuer 2014, S. 19). </a:t>
            </a:r>
            <a:br>
              <a:rPr lang="de-DE" sz="2000" dirty="0"/>
            </a:br>
            <a:endParaRPr lang="de-DE" sz="2000" dirty="0"/>
          </a:p>
          <a:p>
            <a:pPr marL="285750" indent="-285750">
              <a:buFont typeface="Wingdings" panose="05000000000000000000" pitchFamily="2" charset="2"/>
              <a:buChar char="ü"/>
            </a:pPr>
            <a:r>
              <a:rPr lang="de-DE" sz="2000" dirty="0"/>
              <a:t>Negatives Wissen hat eine Schutzfunktion für das positive Wissen inne (Oser et al. 1999, S. 17)</a:t>
            </a:r>
            <a:br>
              <a:rPr lang="de-DE" sz="2000" dirty="0"/>
            </a:br>
            <a:r>
              <a:rPr lang="de-DE" sz="2000" dirty="0">
                <a:sym typeface="Wingdings" panose="05000000000000000000" pitchFamily="2" charset="2"/>
              </a:rPr>
              <a:t> zeigt auf was nicht getan werden darf!</a:t>
            </a:r>
            <a:endParaRPr lang="de-DE" sz="2000" dirty="0"/>
          </a:p>
        </p:txBody>
      </p:sp>
      <p:pic>
        <p:nvPicPr>
          <p:cNvPr id="6" name="Audio 5">
            <a:hlinkClick r:id="" action="ppaction://media"/>
            <a:extLst>
              <a:ext uri="{FF2B5EF4-FFF2-40B4-BE49-F238E27FC236}">
                <a16:creationId xmlns:a16="http://schemas.microsoft.com/office/drawing/2014/main" id="{B8CA42FF-DDFD-4A39-9B04-3E4979344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45368571"/>
      </p:ext>
    </p:extLst>
  </p:cSld>
  <p:clrMapOvr>
    <a:masterClrMapping/>
  </p:clrMapOvr>
  <p:transition spd="slow" advTm="406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5123" name="Rectangle 2"/>
          <p:cNvSpPr>
            <a:spLocks noGrp="1" noChangeArrowheads="1"/>
          </p:cNvSpPr>
          <p:nvPr>
            <p:ph type="title"/>
          </p:nvPr>
        </p:nvSpPr>
        <p:spPr>
          <a:xfrm>
            <a:off x="2279650" y="457200"/>
            <a:ext cx="7931150" cy="884238"/>
          </a:xfrm>
        </p:spPr>
        <p:txBody>
          <a:bodyPr/>
          <a:lstStyle/>
          <a:p>
            <a:pPr eaLnBrk="1" hangingPunct="1"/>
            <a:r>
              <a:rPr lang="de-DE" altLang="de-DE" sz="3600" dirty="0">
                <a:latin typeface="Arial" charset="0"/>
              </a:rPr>
              <a:t>Inhalte / Ziel des Vortrags</a:t>
            </a:r>
          </a:p>
        </p:txBody>
      </p:sp>
      <p:sp>
        <p:nvSpPr>
          <p:cNvPr id="106499" name="Rectangle 3"/>
          <p:cNvSpPr>
            <a:spLocks noGrp="1" noChangeArrowheads="1"/>
          </p:cNvSpPr>
          <p:nvPr>
            <p:ph type="body" idx="1"/>
          </p:nvPr>
        </p:nvSpPr>
        <p:spPr>
          <a:xfrm>
            <a:off x="1991545" y="1844824"/>
            <a:ext cx="8424863" cy="4608512"/>
          </a:xfrm>
        </p:spPr>
        <p:txBody>
          <a:bodyPr/>
          <a:lstStyle/>
          <a:p>
            <a:pPr eaLnBrk="1" hangingPunct="1"/>
            <a:r>
              <a:rPr lang="de-DE" altLang="de-DE" sz="2800" dirty="0"/>
              <a:t>Übertrittsphase</a:t>
            </a:r>
          </a:p>
          <a:p>
            <a:pPr eaLnBrk="1" hangingPunct="1">
              <a:lnSpc>
                <a:spcPct val="90000"/>
              </a:lnSpc>
              <a:defRPr/>
            </a:pPr>
            <a:r>
              <a:rPr lang="de-DE" sz="2800" dirty="0"/>
              <a:t>Das Bayerische Schulsystem</a:t>
            </a:r>
          </a:p>
          <a:p>
            <a:pPr marL="0" indent="0" eaLnBrk="1" hangingPunct="1">
              <a:lnSpc>
                <a:spcPct val="90000"/>
              </a:lnSpc>
              <a:buNone/>
              <a:defRPr/>
            </a:pPr>
            <a:r>
              <a:rPr lang="de-DE" sz="2800" dirty="0"/>
              <a:t>         Überblick </a:t>
            </a:r>
          </a:p>
          <a:p>
            <a:pPr marL="0" indent="0" eaLnBrk="1" hangingPunct="1">
              <a:lnSpc>
                <a:spcPct val="90000"/>
              </a:lnSpc>
              <a:buNone/>
              <a:defRPr/>
            </a:pPr>
            <a:r>
              <a:rPr lang="de-DE" sz="2800" dirty="0"/>
              <a:t>	Bildungsschwerpunkte</a:t>
            </a:r>
          </a:p>
          <a:p>
            <a:pPr marL="0" indent="0" eaLnBrk="1" hangingPunct="1">
              <a:lnSpc>
                <a:spcPct val="90000"/>
              </a:lnSpc>
              <a:buNone/>
              <a:defRPr/>
            </a:pPr>
            <a:r>
              <a:rPr lang="de-DE" sz="2800" dirty="0"/>
              <a:t>	Abschlüsse </a:t>
            </a:r>
          </a:p>
          <a:p>
            <a:pPr eaLnBrk="1" hangingPunct="1"/>
            <a:r>
              <a:rPr lang="de-DE" altLang="de-DE" sz="2800" dirty="0"/>
              <a:t>Gelungene Lernprozesse als Voraus-</a:t>
            </a:r>
          </a:p>
          <a:p>
            <a:pPr eaLnBrk="1" hangingPunct="1">
              <a:buNone/>
            </a:pPr>
            <a:r>
              <a:rPr lang="de-DE" altLang="de-DE" sz="2800" dirty="0"/>
              <a:t>	 setzung für Schulerfolg</a:t>
            </a:r>
          </a:p>
          <a:p>
            <a:pPr eaLnBrk="1" hangingPunct="1"/>
            <a:r>
              <a:rPr lang="de-DE" altLang="de-DE" sz="2800" dirty="0"/>
              <a:t>Informations- und Beratungsangebote </a:t>
            </a:r>
          </a:p>
        </p:txBody>
      </p:sp>
      <p:pic>
        <p:nvPicPr>
          <p:cNvPr id="10" name="Audio 9">
            <a:hlinkClick r:id="" action="ppaction://media"/>
            <a:extLst>
              <a:ext uri="{FF2B5EF4-FFF2-40B4-BE49-F238E27FC236}">
                <a16:creationId xmlns:a16="http://schemas.microsoft.com/office/drawing/2014/main" id="{18A55C8F-DC6D-4BF8-BCFA-828C8CB8AB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3026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9219" name="Rectangle 4"/>
          <p:cNvSpPr>
            <a:spLocks noChangeArrowheads="1"/>
          </p:cNvSpPr>
          <p:nvPr/>
        </p:nvSpPr>
        <p:spPr bwMode="auto">
          <a:xfrm>
            <a:off x="3071814" y="476250"/>
            <a:ext cx="71389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4400" b="1" dirty="0">
                <a:latin typeface="Tahoma" pitchFamily="34" charset="0"/>
              </a:rPr>
              <a:t>Fazit:</a:t>
            </a:r>
          </a:p>
        </p:txBody>
      </p:sp>
      <p:sp>
        <p:nvSpPr>
          <p:cNvPr id="9220" name="Rectangle 5"/>
          <p:cNvSpPr>
            <a:spLocks noChangeArrowheads="1"/>
          </p:cNvSpPr>
          <p:nvPr/>
        </p:nvSpPr>
        <p:spPr bwMode="auto">
          <a:xfrm>
            <a:off x="6324600" y="2133601"/>
            <a:ext cx="3886200"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bg2"/>
              </a:buClr>
              <a:buSzPct val="75000"/>
              <a:buFont typeface="Wingdings" pitchFamily="2" charset="2"/>
              <a:buNone/>
            </a:pPr>
            <a:r>
              <a:rPr lang="de-DE" altLang="de-DE" sz="3600" b="1" dirty="0">
                <a:solidFill>
                  <a:srgbClr val="009900"/>
                </a:solidFill>
              </a:rPr>
              <a:t>Kinder sind verschieden:</a:t>
            </a:r>
          </a:p>
          <a:p>
            <a:pPr algn="ctr" eaLnBrk="1" hangingPunct="1">
              <a:lnSpc>
                <a:spcPct val="90000"/>
              </a:lnSpc>
              <a:spcBef>
                <a:spcPct val="20000"/>
              </a:spcBef>
              <a:buClr>
                <a:schemeClr val="bg2"/>
              </a:buClr>
              <a:buSzPct val="75000"/>
              <a:buFont typeface="Wingdings" pitchFamily="2" charset="2"/>
              <a:buNone/>
            </a:pPr>
            <a:r>
              <a:rPr lang="de-DE" altLang="de-DE" sz="3200" b="1" dirty="0">
                <a:solidFill>
                  <a:srgbClr val="009900"/>
                </a:solidFill>
              </a:rPr>
              <a:t>Sie brauchen passende Lernangebote</a:t>
            </a:r>
          </a:p>
        </p:txBody>
      </p:sp>
      <p:graphicFrame>
        <p:nvGraphicFramePr>
          <p:cNvPr id="9221" name="Object 9"/>
          <p:cNvGraphicFramePr>
            <a:graphicFrameLocks noChangeAspect="1"/>
          </p:cNvGraphicFramePr>
          <p:nvPr/>
        </p:nvGraphicFramePr>
        <p:xfrm>
          <a:off x="2133600" y="2209800"/>
          <a:ext cx="4572000" cy="3429000"/>
        </p:xfrm>
        <a:graphic>
          <a:graphicData uri="http://schemas.openxmlformats.org/presentationml/2006/ole">
            <mc:AlternateContent xmlns:mc="http://schemas.openxmlformats.org/markup-compatibility/2006">
              <mc:Choice xmlns:v="urn:schemas-microsoft-com:vml" Requires="v">
                <p:oleObj spid="_x0000_s1029" name="Bild" r:id="rId5" imgW="9144000" imgH="6858000" progId="Word.Picture.8">
                  <p:embed/>
                </p:oleObj>
              </mc:Choice>
              <mc:Fallback>
                <p:oleObj name="Bild" r:id="rId5" imgW="9144000" imgH="6858000" progId="Word.Picture.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209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Audio 3">
            <a:hlinkClick r:id="" action="ppaction://media"/>
            <a:extLst>
              <a:ext uri="{FF2B5EF4-FFF2-40B4-BE49-F238E27FC236}">
                <a16:creationId xmlns:a16="http://schemas.microsoft.com/office/drawing/2014/main" id="{CB010AAB-B25B-4605-A938-E3F9610CBD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Sld>
  <p:clrMapOvr>
    <a:masterClrMapping/>
  </p:clrMapOvr>
  <p:transition spd="slow" advTm="142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11267" name="Rectangle 2"/>
          <p:cNvSpPr>
            <a:spLocks noGrp="1" noChangeArrowheads="1"/>
          </p:cNvSpPr>
          <p:nvPr>
            <p:ph type="title"/>
          </p:nvPr>
        </p:nvSpPr>
        <p:spPr>
          <a:xfrm>
            <a:off x="2063750" y="333376"/>
            <a:ext cx="7581900" cy="720725"/>
          </a:xfrm>
        </p:spPr>
        <p:txBody>
          <a:bodyPr/>
          <a:lstStyle/>
          <a:p>
            <a:pPr eaLnBrk="1" hangingPunct="1"/>
            <a:r>
              <a:rPr lang="de-DE" altLang="de-DE" sz="3600" dirty="0">
                <a:latin typeface="Arial" charset="0"/>
              </a:rPr>
              <a:t>Wege im bayerischen Schulsystem</a:t>
            </a:r>
          </a:p>
        </p:txBody>
      </p:sp>
      <p:sp>
        <p:nvSpPr>
          <p:cNvPr id="11268" name="Text Box 3"/>
          <p:cNvSpPr txBox="1">
            <a:spLocks noChangeArrowheads="1"/>
          </p:cNvSpPr>
          <p:nvPr/>
        </p:nvSpPr>
        <p:spPr bwMode="auto">
          <a:xfrm>
            <a:off x="1992313" y="1628776"/>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de-DE" altLang="de-DE" dirty="0"/>
          </a:p>
        </p:txBody>
      </p:sp>
      <p:sp>
        <p:nvSpPr>
          <p:cNvPr id="11269" name="Text Box 4"/>
          <p:cNvSpPr txBox="1">
            <a:spLocks noChangeArrowheads="1"/>
          </p:cNvSpPr>
          <p:nvPr/>
        </p:nvSpPr>
        <p:spPr bwMode="auto">
          <a:xfrm>
            <a:off x="2135188" y="1844676"/>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de-DE" altLang="de-DE" sz="2000" dirty="0">
              <a:latin typeface="Tahoma" pitchFamily="34" charset="0"/>
            </a:endParaRPr>
          </a:p>
        </p:txBody>
      </p:sp>
      <p:sp>
        <p:nvSpPr>
          <p:cNvPr id="147461" name="Text Box 5"/>
          <p:cNvSpPr txBox="1">
            <a:spLocks noChangeArrowheads="1"/>
          </p:cNvSpPr>
          <p:nvPr/>
        </p:nvSpPr>
        <p:spPr bwMode="auto">
          <a:xfrm>
            <a:off x="1992314" y="1844676"/>
            <a:ext cx="82073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dirty="0"/>
              <a:t>Das bayerische Schulsystem ermöglicht Ihrem Kind seinen individuellen Weg</a:t>
            </a:r>
          </a:p>
        </p:txBody>
      </p:sp>
      <p:pic>
        <p:nvPicPr>
          <p:cNvPr id="147462" name="Picture 6" descr="Weichen"/>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143250" y="2708276"/>
            <a:ext cx="5988050" cy="368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63" name="Rectangle 7"/>
          <p:cNvSpPr>
            <a:spLocks noChangeArrowheads="1"/>
          </p:cNvSpPr>
          <p:nvPr/>
        </p:nvSpPr>
        <p:spPr bwMode="auto">
          <a:xfrm>
            <a:off x="1919289" y="2708276"/>
            <a:ext cx="77057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3200" b="1" u="sng" dirty="0"/>
              <a:t>...dieser hängt ab von:</a:t>
            </a:r>
            <a:r>
              <a:rPr lang="de-DE" altLang="de-DE" sz="3200" dirty="0"/>
              <a:t> </a:t>
            </a:r>
          </a:p>
          <a:p>
            <a:pPr eaLnBrk="1" hangingPunct="1">
              <a:buClr>
                <a:schemeClr val="bg2"/>
              </a:buClr>
              <a:buFont typeface="Wingdings" pitchFamily="2" charset="2"/>
              <a:buChar char="§"/>
            </a:pPr>
            <a:r>
              <a:rPr lang="de-DE" altLang="de-DE" sz="3200" dirty="0"/>
              <a:t> der Zielstellung</a:t>
            </a:r>
          </a:p>
          <a:p>
            <a:pPr eaLnBrk="1" hangingPunct="1">
              <a:buClr>
                <a:schemeClr val="bg2"/>
              </a:buClr>
              <a:buFont typeface="Wingdings" pitchFamily="2" charset="2"/>
              <a:buChar char="§"/>
            </a:pPr>
            <a:r>
              <a:rPr lang="de-DE" altLang="de-DE" sz="3200" dirty="0"/>
              <a:t> dem aktuellen Leistungsvermögen</a:t>
            </a:r>
          </a:p>
          <a:p>
            <a:pPr eaLnBrk="1" hangingPunct="1">
              <a:buClr>
                <a:schemeClr val="bg2"/>
              </a:buClr>
              <a:buFont typeface="Wingdings" pitchFamily="2" charset="2"/>
              <a:buChar char="§"/>
            </a:pPr>
            <a:r>
              <a:rPr lang="de-DE" altLang="de-DE" sz="3200" dirty="0"/>
              <a:t> dem Anforderungsprofil der jeweiligen</a:t>
            </a:r>
            <a:br>
              <a:rPr lang="de-DE" altLang="de-DE" sz="3200" dirty="0"/>
            </a:br>
            <a:r>
              <a:rPr lang="de-DE" altLang="de-DE" sz="3200" dirty="0"/>
              <a:t>   Schulart</a:t>
            </a:r>
          </a:p>
        </p:txBody>
      </p:sp>
      <p:pic>
        <p:nvPicPr>
          <p:cNvPr id="8" name="Audio 7">
            <a:hlinkClick r:id="" action="ppaction://media"/>
            <a:extLst>
              <a:ext uri="{FF2B5EF4-FFF2-40B4-BE49-F238E27FC236}">
                <a16:creationId xmlns:a16="http://schemas.microsoft.com/office/drawing/2014/main" id="{014F7C7B-75D3-4FF7-98D9-35B301ABF5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p:transition spd="slow" advTm="6159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1" presetClass="entr" presetSubtype="4" fill="hold" nodeType="withEffect">
                                  <p:stCondLst>
                                    <p:cond delay="0"/>
                                  </p:stCondLst>
                                  <p:iterate type="lt">
                                    <p:tmPct val="0"/>
                                  </p:iterate>
                                  <p:childTnLst>
                                    <p:set>
                                      <p:cBhvr>
                                        <p:cTn id="8" dur="1" fill="hold">
                                          <p:stCondLst>
                                            <p:cond delay="0"/>
                                          </p:stCondLst>
                                        </p:cTn>
                                        <p:tgtEl>
                                          <p:spTgt spid="147462"/>
                                        </p:tgtEl>
                                        <p:attrNameLst>
                                          <p:attrName>style.visibility</p:attrName>
                                        </p:attrNameLst>
                                      </p:cBhvr>
                                      <p:to>
                                        <p:strVal val="visible"/>
                                      </p:to>
                                    </p:set>
                                    <p:animEffect transition="in" filter="wheel(4)">
                                      <p:cBhvr>
                                        <p:cTn id="9" dur="1000"/>
                                        <p:tgtEl>
                                          <p:spTgt spid="1474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xit" presetSubtype="0" fill="hold" nodeType="clickEffect">
                                  <p:stCondLst>
                                    <p:cond delay="0"/>
                                  </p:stCondLst>
                                  <p:iterate type="lt">
                                    <p:tmPct val="5000"/>
                                  </p:iterate>
                                  <p:childTnLst>
                                    <p:anim calcmode="lin" valueType="num">
                                      <p:cBhvr>
                                        <p:cTn id="13" dur="1000"/>
                                        <p:tgtEl>
                                          <p:spTgt spid="147462"/>
                                        </p:tgtEl>
                                        <p:attrNameLst>
                                          <p:attrName>ppt_w</p:attrName>
                                        </p:attrNameLst>
                                      </p:cBhvr>
                                      <p:tavLst>
                                        <p:tav tm="0">
                                          <p:val>
                                            <p:strVal val="ppt_w"/>
                                          </p:val>
                                        </p:tav>
                                        <p:tav tm="100000">
                                          <p:val>
                                            <p:fltVal val="0"/>
                                          </p:val>
                                        </p:tav>
                                      </p:tavLst>
                                    </p:anim>
                                    <p:anim calcmode="lin" valueType="num">
                                      <p:cBhvr>
                                        <p:cTn id="14" dur="1000"/>
                                        <p:tgtEl>
                                          <p:spTgt spid="147462"/>
                                        </p:tgtEl>
                                        <p:attrNameLst>
                                          <p:attrName>ppt_h</p:attrName>
                                        </p:attrNameLst>
                                      </p:cBhvr>
                                      <p:tavLst>
                                        <p:tav tm="0">
                                          <p:val>
                                            <p:strVal val="ppt_h"/>
                                          </p:val>
                                        </p:tav>
                                        <p:tav tm="100000">
                                          <p:val>
                                            <p:fltVal val="0"/>
                                          </p:val>
                                        </p:tav>
                                      </p:tavLst>
                                    </p:anim>
                                    <p:anim calcmode="lin" valueType="num">
                                      <p:cBhvr>
                                        <p:cTn id="15" dur="1000"/>
                                        <p:tgtEl>
                                          <p:spTgt spid="147462"/>
                                        </p:tgtEl>
                                        <p:attrNameLst>
                                          <p:attrName>style.rotation</p:attrName>
                                        </p:attrNameLst>
                                      </p:cBhvr>
                                      <p:tavLst>
                                        <p:tav tm="0">
                                          <p:val>
                                            <p:fltVal val="0"/>
                                          </p:val>
                                        </p:tav>
                                        <p:tav tm="100000">
                                          <p:val>
                                            <p:fltVal val="90"/>
                                          </p:val>
                                        </p:tav>
                                      </p:tavLst>
                                    </p:anim>
                                    <p:animEffect transition="out" filter="fade">
                                      <p:cBhvr>
                                        <p:cTn id="16" dur="1000"/>
                                        <p:tgtEl>
                                          <p:spTgt spid="147462"/>
                                        </p:tgtEl>
                                      </p:cBhvr>
                                    </p:animEffect>
                                    <p:set>
                                      <p:cBhvr>
                                        <p:cTn id="17" dur="1" fill="hold">
                                          <p:stCondLst>
                                            <p:cond delay="999"/>
                                          </p:stCondLst>
                                        </p:cTn>
                                        <p:tgtEl>
                                          <p:spTgt spid="147462"/>
                                        </p:tgtEl>
                                        <p:attrNameLst>
                                          <p:attrName>style.visibility</p:attrName>
                                        </p:attrNameLst>
                                      </p:cBhvr>
                                      <p:to>
                                        <p:strVal val="hidden"/>
                                      </p:to>
                                    </p:set>
                                  </p:childTnLst>
                                </p:cTn>
                              </p:par>
                            </p:childTnLst>
                          </p:cTn>
                        </p:par>
                        <p:par>
                          <p:cTn id="18" fill="hold" nodeType="afterGroup">
                            <p:stCondLst>
                              <p:cond delay="1000"/>
                            </p:stCondLst>
                            <p:childTnLst>
                              <p:par>
                                <p:cTn id="19" presetID="13" presetClass="entr" presetSubtype="16" fill="hold" grpId="0" nodeType="afterEffect">
                                  <p:stCondLst>
                                    <p:cond delay="0"/>
                                  </p:stCondLst>
                                  <p:childTnLst>
                                    <p:set>
                                      <p:cBhvr>
                                        <p:cTn id="20" dur="1" fill="hold">
                                          <p:stCondLst>
                                            <p:cond delay="0"/>
                                          </p:stCondLst>
                                        </p:cTn>
                                        <p:tgtEl>
                                          <p:spTgt spid="147463"/>
                                        </p:tgtEl>
                                        <p:attrNameLst>
                                          <p:attrName>style.visibility</p:attrName>
                                        </p:attrNameLst>
                                      </p:cBhvr>
                                      <p:to>
                                        <p:strVal val="visible"/>
                                      </p:to>
                                    </p:set>
                                    <p:animEffect transition="in" filter="plus(in)">
                                      <p:cBhvr>
                                        <p:cTn id="21"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1474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ußzeilenplatzhalter 3"/>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149506" name="Picture 2" descr="Weichen"/>
          <p:cNvPicPr>
            <a:picLocks noChangeAspect="1" noChangeArrowheads="1"/>
          </p:cNvPicPr>
          <p:nvPr/>
        </p:nvPicPr>
        <p:blipFill>
          <a:blip r:embed="rId5">
            <a:lum bright="30000" contrast="-70000"/>
            <a:extLst>
              <a:ext uri="{28A0092B-C50C-407E-A947-70E740481C1C}">
                <a14:useLocalDpi xmlns:a14="http://schemas.microsoft.com/office/drawing/2010/main" val="0"/>
              </a:ext>
            </a:extLst>
          </a:blip>
          <a:srcRect/>
          <a:stretch>
            <a:fillRect/>
          </a:stretch>
        </p:blipFill>
        <p:spPr bwMode="auto">
          <a:xfrm>
            <a:off x="1847851" y="2060576"/>
            <a:ext cx="8424863"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Grp="1" noChangeArrowheads="1"/>
          </p:cNvSpPr>
          <p:nvPr>
            <p:ph type="title"/>
          </p:nvPr>
        </p:nvSpPr>
        <p:spPr>
          <a:xfrm>
            <a:off x="2208214" y="457201"/>
            <a:ext cx="8002587" cy="595313"/>
          </a:xfrm>
        </p:spPr>
        <p:txBody>
          <a:bodyPr/>
          <a:lstStyle/>
          <a:p>
            <a:pPr algn="ctr" eaLnBrk="1" hangingPunct="1"/>
            <a:r>
              <a:rPr lang="de-DE" altLang="de-DE" dirty="0">
                <a:latin typeface="Arial" charset="0"/>
              </a:rPr>
              <a:t>Vielfalt im bayerischen Schulsystem</a:t>
            </a:r>
          </a:p>
        </p:txBody>
      </p:sp>
      <p:sp>
        <p:nvSpPr>
          <p:cNvPr id="149508" name="Rectangle 4"/>
          <p:cNvSpPr>
            <a:spLocks noGrp="1" noChangeArrowheads="1"/>
          </p:cNvSpPr>
          <p:nvPr>
            <p:ph type="body" idx="1"/>
          </p:nvPr>
        </p:nvSpPr>
        <p:spPr>
          <a:xfrm>
            <a:off x="2208213" y="3429001"/>
            <a:ext cx="8229600" cy="1655763"/>
          </a:xfrm>
        </p:spPr>
        <p:txBody>
          <a:bodyPr/>
          <a:lstStyle/>
          <a:p>
            <a:pPr eaLnBrk="1" hangingPunct="1">
              <a:lnSpc>
                <a:spcPct val="80000"/>
              </a:lnSpc>
            </a:pPr>
            <a:r>
              <a:rPr lang="de-DE" altLang="de-DE" sz="2800" b="1" dirty="0"/>
              <a:t>unterschiedlich schnelle und unterschiedlich anspruchsvolle Wege </a:t>
            </a:r>
          </a:p>
          <a:p>
            <a:pPr eaLnBrk="1" hangingPunct="1">
              <a:lnSpc>
                <a:spcPct val="80000"/>
              </a:lnSpc>
            </a:pPr>
            <a:r>
              <a:rPr lang="de-DE" altLang="de-DE" sz="2800" b="1" dirty="0"/>
              <a:t>Entscheidungspunkte in allen Jahrgangsstufen</a:t>
            </a:r>
          </a:p>
        </p:txBody>
      </p:sp>
      <p:sp>
        <p:nvSpPr>
          <p:cNvPr id="12294" name="Text Box 5"/>
          <p:cNvSpPr txBox="1">
            <a:spLocks noChangeArrowheads="1"/>
          </p:cNvSpPr>
          <p:nvPr/>
        </p:nvSpPr>
        <p:spPr bwMode="auto">
          <a:xfrm>
            <a:off x="1992313" y="1628776"/>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de-DE" altLang="de-DE" dirty="0"/>
          </a:p>
        </p:txBody>
      </p:sp>
      <p:sp>
        <p:nvSpPr>
          <p:cNvPr id="12295" name="Text Box 6"/>
          <p:cNvSpPr txBox="1">
            <a:spLocks noChangeArrowheads="1"/>
          </p:cNvSpPr>
          <p:nvPr/>
        </p:nvSpPr>
        <p:spPr bwMode="auto">
          <a:xfrm>
            <a:off x="2063751" y="2420938"/>
            <a:ext cx="8353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800" dirty="0">
                <a:solidFill>
                  <a:schemeClr val="bg1"/>
                </a:solidFill>
              </a:rPr>
              <a:t>Das gegliederte bayerische Schulwesen bietet:</a:t>
            </a:r>
          </a:p>
        </p:txBody>
      </p:sp>
      <p:pic>
        <p:nvPicPr>
          <p:cNvPr id="3" name="Audio 2">
            <a:hlinkClick r:id="" action="ppaction://media"/>
            <a:extLst>
              <a:ext uri="{FF2B5EF4-FFF2-40B4-BE49-F238E27FC236}">
                <a16:creationId xmlns:a16="http://schemas.microsoft.com/office/drawing/2014/main" id="{3822801A-8E52-4ABD-9371-95C9651D7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p:transition spd="slow" advTm="22096">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1" presetClass="entr" presetSubtype="4" fill="hold" nodeType="afterEffect">
                                  <p:stCondLst>
                                    <p:cond delay="0"/>
                                  </p:stCondLst>
                                  <p:iterate type="lt">
                                    <p:tmPct val="0"/>
                                  </p:iterate>
                                  <p:childTnLst>
                                    <p:set>
                                      <p:cBhvr>
                                        <p:cTn id="9" dur="1" fill="hold">
                                          <p:stCondLst>
                                            <p:cond delay="0"/>
                                          </p:stCondLst>
                                        </p:cTn>
                                        <p:tgtEl>
                                          <p:spTgt spid="149506"/>
                                        </p:tgtEl>
                                        <p:attrNameLst>
                                          <p:attrName>style.visibility</p:attrName>
                                        </p:attrNameLst>
                                      </p:cBhvr>
                                      <p:to>
                                        <p:strVal val="visible"/>
                                      </p:to>
                                    </p:set>
                                    <p:animEffect transition="in" filter="wheel(4)">
                                      <p:cBhvr>
                                        <p:cTn id="10" dur="1000"/>
                                        <p:tgtEl>
                                          <p:spTgt spid="149506"/>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149508">
                                            <p:txEl>
                                              <p:pRg st="0" end="0"/>
                                            </p:txEl>
                                          </p:spTgt>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1825" y="333375"/>
            <a:ext cx="7272338" cy="882650"/>
          </a:xfrm>
        </p:spPr>
        <p:txBody>
          <a:bodyPr/>
          <a:lstStyle/>
          <a:p>
            <a:pPr algn="ctr">
              <a:defRPr/>
            </a:pPr>
            <a:r>
              <a:rPr lang="de-DE" sz="3600" dirty="0">
                <a:latin typeface="+mn-lt"/>
              </a:rPr>
              <a:t>Ländervergleich 2016</a:t>
            </a:r>
          </a:p>
        </p:txBody>
      </p:sp>
      <p:pic>
        <p:nvPicPr>
          <p:cNvPr id="30723" name="Grafik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75" y="1556792"/>
            <a:ext cx="41719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Grafik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6" y="2636839"/>
            <a:ext cx="3571875" cy="3024187"/>
          </a:xfrm>
          <a:prstGeom prst="rect">
            <a:avLst/>
          </a:prstGeom>
          <a:solidFill>
            <a:srgbClr val="FFFF00">
              <a:alpha val="39000"/>
            </a:srgbClr>
          </a:solidFill>
          <a:ln>
            <a:noFill/>
          </a:ln>
        </p:spPr>
      </p:pic>
      <p:sp>
        <p:nvSpPr>
          <p:cNvPr id="4" name="Rechteck 3"/>
          <p:cNvSpPr/>
          <p:nvPr/>
        </p:nvSpPr>
        <p:spPr>
          <a:xfrm>
            <a:off x="6600826" y="2636838"/>
            <a:ext cx="3455615" cy="504130"/>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p:cNvSpPr/>
          <p:nvPr/>
        </p:nvSpPr>
        <p:spPr>
          <a:xfrm>
            <a:off x="6600824" y="3140968"/>
            <a:ext cx="1655416" cy="216024"/>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Fußzeilenplatzhalter 6"/>
          <p:cNvSpPr>
            <a:spLocks noGrp="1"/>
          </p:cNvSpPr>
          <p:nvPr>
            <p:ph type="ftr" sz="quarter" idx="10"/>
          </p:nvPr>
        </p:nvSpPr>
        <p:spPr/>
        <p:txBody>
          <a:bodyPr/>
          <a:lstStyle/>
          <a:p>
            <a:pPr>
              <a:defRPr/>
            </a:pPr>
            <a:r>
              <a:rPr lang="de-DE"/>
              <a:t>SJ 21/22</a:t>
            </a:r>
            <a:endParaRPr lang="de-DE" dirty="0"/>
          </a:p>
        </p:txBody>
      </p:sp>
      <p:pic>
        <p:nvPicPr>
          <p:cNvPr id="3" name="Audio 2">
            <a:hlinkClick r:id="" action="ppaction://media"/>
            <a:extLst>
              <a:ext uri="{FF2B5EF4-FFF2-40B4-BE49-F238E27FC236}">
                <a16:creationId xmlns:a16="http://schemas.microsoft.com/office/drawing/2014/main" id="{18CA34DD-5CBB-4719-BA5D-EB7DB91246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02319522"/>
      </p:ext>
    </p:extLst>
  </p:cSld>
  <p:clrMapOvr>
    <a:masterClrMapping/>
  </p:clrMapOvr>
  <p:transition spd="slow" advTm="1671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a:extLst>
              <a:ext uri="{FF2B5EF4-FFF2-40B4-BE49-F238E27FC236}">
                <a16:creationId xmlns:a16="http://schemas.microsoft.com/office/drawing/2014/main" id="{95C4564C-32CB-4D0D-90E4-510CDE834DB0}"/>
              </a:ext>
            </a:extLst>
          </p:cNvPr>
          <p:cNvSpPr>
            <a:spLocks noGrp="1" noChangeArrowheads="1"/>
          </p:cNvSpPr>
          <p:nvPr>
            <p:ph type="title"/>
          </p:nvPr>
        </p:nvSpPr>
        <p:spPr/>
        <p:txBody>
          <a:bodyPr/>
          <a:lstStyle/>
          <a:p>
            <a:r>
              <a:rPr lang="de-DE" altLang="de-DE" dirty="0"/>
              <a:t> </a:t>
            </a:r>
            <a:br>
              <a:rPr lang="de-DE" altLang="de-DE" dirty="0"/>
            </a:br>
            <a:r>
              <a:rPr lang="de-DE" altLang="de-DE" dirty="0"/>
              <a:t/>
            </a:r>
            <a:br>
              <a:rPr lang="de-DE" altLang="de-DE" dirty="0"/>
            </a:br>
            <a:r>
              <a:rPr lang="de-DE" altLang="de-DE" dirty="0"/>
              <a:t/>
            </a:r>
            <a:br>
              <a:rPr lang="de-DE" altLang="de-DE" dirty="0"/>
            </a:br>
            <a:r>
              <a:rPr lang="de-DE" altLang="de-DE" dirty="0"/>
              <a:t/>
            </a:r>
            <a:br>
              <a:rPr lang="de-DE" altLang="de-DE" dirty="0"/>
            </a:br>
            <a:r>
              <a:rPr lang="de-DE" altLang="de-DE" dirty="0"/>
              <a:t>                           </a:t>
            </a:r>
          </a:p>
        </p:txBody>
      </p:sp>
      <p:sp>
        <p:nvSpPr>
          <p:cNvPr id="71683" name="Textfeld 5">
            <a:extLst>
              <a:ext uri="{FF2B5EF4-FFF2-40B4-BE49-F238E27FC236}">
                <a16:creationId xmlns:a16="http://schemas.microsoft.com/office/drawing/2014/main" id="{E4C0D219-5E84-4974-A7AF-FAEB6D193971}"/>
              </a:ext>
            </a:extLst>
          </p:cNvPr>
          <p:cNvSpPr txBox="1">
            <a:spLocks noChangeArrowheads="1"/>
          </p:cNvSpPr>
          <p:nvPr/>
        </p:nvSpPr>
        <p:spPr bwMode="auto">
          <a:xfrm>
            <a:off x="3071664" y="2205038"/>
            <a:ext cx="662473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de-DE" altLang="de-DE" sz="2400" dirty="0"/>
              <a:t>Zum Glück fühlen sich die meisten Kinder an unseren Förderschulen, Mittelschulen sowie an den Wirtschaftsschulen, Realschulen und Gymnasien wohl.</a:t>
            </a:r>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p:txBody>
      </p:sp>
      <p:sp>
        <p:nvSpPr>
          <p:cNvPr id="71684" name="Textfeld 6">
            <a:extLst>
              <a:ext uri="{FF2B5EF4-FFF2-40B4-BE49-F238E27FC236}">
                <a16:creationId xmlns:a16="http://schemas.microsoft.com/office/drawing/2014/main" id="{C421AE08-2F85-4B2A-87F7-3CC3A46197A2}"/>
              </a:ext>
            </a:extLst>
          </p:cNvPr>
          <p:cNvSpPr txBox="1">
            <a:spLocks noChangeArrowheads="1"/>
          </p:cNvSpPr>
          <p:nvPr/>
        </p:nvSpPr>
        <p:spPr bwMode="auto">
          <a:xfrm>
            <a:off x="3071664" y="3931452"/>
            <a:ext cx="5759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2400" dirty="0">
                <a:solidFill>
                  <a:srgbClr val="FF0000"/>
                </a:solidFill>
              </a:rPr>
              <a:t>Es gibt aber auch die anderen!</a:t>
            </a:r>
          </a:p>
          <a:p>
            <a:pPr eaLnBrk="1" hangingPunct="1">
              <a:spcBef>
                <a:spcPct val="0"/>
              </a:spcBef>
              <a:buClrTx/>
              <a:buSzTx/>
              <a:buFontTx/>
              <a:buNone/>
            </a:pPr>
            <a:endParaRPr lang="de-DE" altLang="de-DE" sz="1800" dirty="0"/>
          </a:p>
        </p:txBody>
      </p:sp>
      <p:pic>
        <p:nvPicPr>
          <p:cNvPr id="4" name="Audio 3">
            <a:hlinkClick r:id="" action="ppaction://media"/>
            <a:extLst>
              <a:ext uri="{FF2B5EF4-FFF2-40B4-BE49-F238E27FC236}">
                <a16:creationId xmlns:a16="http://schemas.microsoft.com/office/drawing/2014/main" id="{A10CDC6C-1EE4-4E3C-8246-A0B187EDF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
        <p:nvSpPr>
          <p:cNvPr id="5" name="Fußzeilenplatzhalter 4">
            <a:extLst>
              <a:ext uri="{FF2B5EF4-FFF2-40B4-BE49-F238E27FC236}">
                <a16:creationId xmlns:a16="http://schemas.microsoft.com/office/drawing/2014/main" id="{9EA47AD5-9EDD-4A47-B58C-4EE473ACD3DC}"/>
              </a:ext>
            </a:extLst>
          </p:cNvPr>
          <p:cNvSpPr>
            <a:spLocks noGrp="1"/>
          </p:cNvSpPr>
          <p:nvPr>
            <p:ph type="ftr" sz="quarter" idx="10"/>
          </p:nvPr>
        </p:nvSpPr>
        <p:spPr/>
        <p:txBody>
          <a:bodyPr/>
          <a:lstStyle/>
          <a:p>
            <a:pPr>
              <a:defRPr/>
            </a:pPr>
            <a:r>
              <a:rPr lang="de-DE"/>
              <a:t>SJ 21/22</a:t>
            </a:r>
            <a:endParaRPr lang="de-DE" dirty="0"/>
          </a:p>
        </p:txBody>
      </p:sp>
    </p:spTree>
  </p:cSld>
  <p:clrMapOvr>
    <a:masterClrMapping/>
  </p:clrMapOvr>
  <p:transition spd="slow" advTm="124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de-DE"/>
              <a:t>SJ 21/22</a:t>
            </a:r>
            <a:endParaRPr lang="de-DE" dirty="0"/>
          </a:p>
        </p:txBody>
      </p:sp>
      <p:sp>
        <p:nvSpPr>
          <p:cNvPr id="4" name="Inhaltsplatzhalter 2"/>
          <p:cNvSpPr txBox="1">
            <a:spLocks/>
          </p:cNvSpPr>
          <p:nvPr/>
        </p:nvSpPr>
        <p:spPr>
          <a:xfrm>
            <a:off x="1870075" y="1916113"/>
            <a:ext cx="8496300" cy="3435350"/>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de-DE" altLang="de-DE" sz="2200" kern="0" dirty="0"/>
              <a:t>„Ich gehe in die 9. Klasse eines Hamburger Gymnasiums und habe ein Problem. </a:t>
            </a:r>
          </a:p>
          <a:p>
            <a:pPr marL="0" indent="0">
              <a:buNone/>
            </a:pPr>
            <a:r>
              <a:rPr lang="de-DE" altLang="de-DE" sz="2200" kern="0" dirty="0"/>
              <a:t>Jeder weiß, dass die Schule nicht das Leben ist, mein Leben aber ist die Schule. (…) </a:t>
            </a:r>
          </a:p>
          <a:p>
            <a:pPr marL="0" indent="0">
              <a:buNone/>
            </a:pPr>
            <a:r>
              <a:rPr lang="de-DE" altLang="de-DE" sz="2200" kern="0" dirty="0"/>
              <a:t>Mein Kopf ist voll, zu voll. (…) </a:t>
            </a:r>
          </a:p>
          <a:p>
            <a:pPr marL="0" indent="0">
              <a:buNone/>
            </a:pPr>
            <a:r>
              <a:rPr lang="de-DE" altLang="de-DE" sz="2200" kern="0" dirty="0"/>
              <a:t>Es mag für einige übertrieben klingen, aber die Schule</a:t>
            </a:r>
          </a:p>
          <a:p>
            <a:pPr marL="0" indent="0">
              <a:buNone/>
            </a:pPr>
            <a:r>
              <a:rPr lang="de-DE" altLang="de-DE" sz="2200" kern="0" dirty="0"/>
              <a:t>nimmt mir gerade das Wichtigste, was ich besitze, </a:t>
            </a:r>
          </a:p>
          <a:p>
            <a:pPr marL="0" indent="0">
              <a:buNone/>
            </a:pPr>
            <a:r>
              <a:rPr lang="de-DE" altLang="de-DE" sz="2200" kern="0" dirty="0"/>
              <a:t>meine Kindheit.“</a:t>
            </a:r>
          </a:p>
        </p:txBody>
      </p:sp>
      <p:sp>
        <p:nvSpPr>
          <p:cNvPr id="5" name="Textfeld 3"/>
          <p:cNvSpPr txBox="1">
            <a:spLocks noChangeArrowheads="1"/>
          </p:cNvSpPr>
          <p:nvPr/>
        </p:nvSpPr>
        <p:spPr bwMode="auto">
          <a:xfrm>
            <a:off x="3143672" y="5054601"/>
            <a:ext cx="5545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800" i="1" dirty="0">
                <a:solidFill>
                  <a:schemeClr val="accent1">
                    <a:lumMod val="75000"/>
                  </a:schemeClr>
                </a:solidFill>
              </a:rPr>
              <a:t>Auszug aus einem offenen Brief einer 15-jährigen Schülerin aus Hamburg </a:t>
            </a:r>
            <a:r>
              <a:rPr lang="de-DE" altLang="de-DE" sz="1800" i="1" dirty="0">
                <a:solidFill>
                  <a:srgbClr val="FF0000"/>
                </a:solidFill>
              </a:rPr>
              <a:t>mit besten Schulnoten </a:t>
            </a:r>
          </a:p>
          <a:p>
            <a:pPr eaLnBrk="1" hangingPunct="1">
              <a:spcBef>
                <a:spcPct val="0"/>
              </a:spcBef>
              <a:buClrTx/>
              <a:buSzTx/>
              <a:buFontTx/>
              <a:buNone/>
            </a:pPr>
            <a:r>
              <a:rPr lang="de-DE" altLang="de-DE" sz="1800" dirty="0"/>
              <a:t>(aus dem Film „alphabet“ von Erwin Wagenhofer)</a:t>
            </a:r>
          </a:p>
        </p:txBody>
      </p:sp>
      <p:pic>
        <p:nvPicPr>
          <p:cNvPr id="8" name="Audio 7">
            <a:hlinkClick r:id="" action="ppaction://media"/>
            <a:extLst>
              <a:ext uri="{FF2B5EF4-FFF2-40B4-BE49-F238E27FC236}">
                <a16:creationId xmlns:a16="http://schemas.microsoft.com/office/drawing/2014/main" id="{1219B457-F38E-455B-B2F0-CAC5C7018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9077719"/>
      </p:ext>
    </p:extLst>
  </p:cSld>
  <p:clrMapOvr>
    <a:masterClrMapping/>
  </p:clrMapOvr>
  <p:transition spd="slow" advTm="372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2313" y="188914"/>
            <a:ext cx="6983412" cy="936625"/>
          </a:xfrm>
        </p:spPr>
        <p:txBody>
          <a:bodyPr/>
          <a:lstStyle/>
          <a:p>
            <a:pPr algn="ctr">
              <a:defRPr/>
            </a:pPr>
            <a:r>
              <a:rPr lang="de-DE" sz="3600" dirty="0">
                <a:latin typeface="+mn-lt"/>
              </a:rPr>
              <a:t>Veröffentlichung der DAK 2017 zur Stressbelastung von Kindern</a:t>
            </a:r>
          </a:p>
        </p:txBody>
      </p:sp>
      <p:pic>
        <p:nvPicPr>
          <p:cNvPr id="31747" name="Picture 3" descr="C:\Users\bernd.jonas\Desktop\Stress bei Schülern\cookielog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1916114"/>
            <a:ext cx="5903912"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ßzeilenplatzhalter 3"/>
          <p:cNvSpPr>
            <a:spLocks noGrp="1"/>
          </p:cNvSpPr>
          <p:nvPr>
            <p:ph type="ftr" sz="quarter" idx="10"/>
          </p:nvPr>
        </p:nvSpPr>
        <p:spPr/>
        <p:txBody>
          <a:bodyPr/>
          <a:lstStyle/>
          <a:p>
            <a:pPr>
              <a:defRPr/>
            </a:pPr>
            <a:r>
              <a:rPr lang="de-DE"/>
              <a:t>SJ 21/22</a:t>
            </a:r>
            <a:endParaRPr lang="de-DE" dirty="0"/>
          </a:p>
        </p:txBody>
      </p:sp>
      <p:pic>
        <p:nvPicPr>
          <p:cNvPr id="7" name="Audio 6">
            <a:hlinkClick r:id="" action="ppaction://media"/>
            <a:extLst>
              <a:ext uri="{FF2B5EF4-FFF2-40B4-BE49-F238E27FC236}">
                <a16:creationId xmlns:a16="http://schemas.microsoft.com/office/drawing/2014/main" id="{55460494-C1AE-4641-9140-304392609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9516692"/>
      </p:ext>
    </p:extLst>
  </p:cSld>
  <p:clrMapOvr>
    <a:masterClrMapping/>
  </p:clrMapOvr>
  <p:transition spd="slow" advTm="238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2313" y="188914"/>
            <a:ext cx="6983412" cy="936625"/>
          </a:xfrm>
        </p:spPr>
        <p:txBody>
          <a:bodyPr/>
          <a:lstStyle/>
          <a:p>
            <a:pPr algn="ctr">
              <a:defRPr/>
            </a:pPr>
            <a:r>
              <a:rPr lang="de-DE" sz="3600" dirty="0">
                <a:latin typeface="+mn-lt"/>
              </a:rPr>
              <a:t>Veröffentlichung der DAK 2017 zur Stressbelastung von Kindern</a:t>
            </a:r>
          </a:p>
        </p:txBody>
      </p:sp>
      <p:pic>
        <p:nvPicPr>
          <p:cNvPr id="32771" name="Picture 2" descr="C:\Users\bernd.jonas\Desktop\Stress bei Schülern\grafik-gesundheitsprobleme-durch-schulstress-7-193629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1916113"/>
            <a:ext cx="594995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ßzeilenplatzhalter 3"/>
          <p:cNvSpPr>
            <a:spLocks noGrp="1"/>
          </p:cNvSpPr>
          <p:nvPr>
            <p:ph type="ftr" sz="quarter" idx="10"/>
          </p:nvPr>
        </p:nvSpPr>
        <p:spPr/>
        <p:txBody>
          <a:bodyPr/>
          <a:lstStyle/>
          <a:p>
            <a:pPr>
              <a:defRPr/>
            </a:pPr>
            <a:r>
              <a:rPr lang="de-DE"/>
              <a:t>SJ 21/22</a:t>
            </a:r>
            <a:endParaRPr lang="de-DE" dirty="0"/>
          </a:p>
        </p:txBody>
      </p:sp>
      <p:pic>
        <p:nvPicPr>
          <p:cNvPr id="12" name="Audio 11">
            <a:hlinkClick r:id="" action="ppaction://media"/>
            <a:extLst>
              <a:ext uri="{FF2B5EF4-FFF2-40B4-BE49-F238E27FC236}">
                <a16:creationId xmlns:a16="http://schemas.microsoft.com/office/drawing/2014/main" id="{01205A68-5E4B-4487-8A03-0F0FD6750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1821807"/>
      </p:ext>
    </p:extLst>
  </p:cSld>
  <p:clrMapOvr>
    <a:masterClrMapping/>
  </p:clrMapOvr>
  <p:transition spd="slow" advTm="2453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ABAF74CD-3011-4052-91E5-DD8BC2858BB3}"/>
              </a:ext>
            </a:extLst>
          </p:cNvPr>
          <p:cNvSpPr>
            <a:spLocks noGrp="1" noChangeArrowheads="1"/>
          </p:cNvSpPr>
          <p:nvPr>
            <p:ph type="title"/>
          </p:nvPr>
        </p:nvSpPr>
        <p:spPr/>
        <p:txBody>
          <a:bodyPr/>
          <a:lstStyle/>
          <a:p>
            <a:pPr algn="ctr"/>
            <a:r>
              <a:rPr lang="de-DE" altLang="de-DE" dirty="0"/>
              <a:t> </a:t>
            </a:r>
            <a:br>
              <a:rPr lang="de-DE" altLang="de-DE" dirty="0"/>
            </a:br>
            <a:r>
              <a:rPr lang="de-DE" altLang="de-DE" sz="3200" dirty="0"/>
              <a:t>Die Balance halten</a:t>
            </a:r>
            <a:br>
              <a:rPr lang="de-DE" altLang="de-DE" sz="3200" dirty="0"/>
            </a:br>
            <a:r>
              <a:rPr lang="de-DE" altLang="de-DE" dirty="0"/>
              <a:t/>
            </a:r>
            <a:br>
              <a:rPr lang="de-DE" altLang="de-DE" dirty="0"/>
            </a:br>
            <a:endParaRPr lang="de-DE" altLang="de-DE" dirty="0"/>
          </a:p>
        </p:txBody>
      </p:sp>
      <p:sp>
        <p:nvSpPr>
          <p:cNvPr id="77827" name="AutoShape 4" descr="Bildergebnis für spielende Kinder">
            <a:extLst>
              <a:ext uri="{FF2B5EF4-FFF2-40B4-BE49-F238E27FC236}">
                <a16:creationId xmlns:a16="http://schemas.microsoft.com/office/drawing/2014/main" id="{1B4BFF4D-089D-4122-AFD6-DAD91DC7AB85}"/>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de-DE" altLang="de-DE" sz="1800" dirty="0"/>
          </a:p>
        </p:txBody>
      </p:sp>
      <p:pic>
        <p:nvPicPr>
          <p:cNvPr id="77828" name="Picture 5">
            <a:extLst>
              <a:ext uri="{FF2B5EF4-FFF2-40B4-BE49-F238E27FC236}">
                <a16:creationId xmlns:a16="http://schemas.microsoft.com/office/drawing/2014/main" id="{AEBEB888-D1A8-4E48-8B06-B16A98628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20605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9" name="AutoShape 7" descr="Bildergebnis für spielende Kinder">
            <a:extLst>
              <a:ext uri="{FF2B5EF4-FFF2-40B4-BE49-F238E27FC236}">
                <a16:creationId xmlns:a16="http://schemas.microsoft.com/office/drawing/2014/main" id="{CFA7178F-A440-41D0-97D0-60CB295CDE48}"/>
              </a:ext>
            </a:extLst>
          </p:cNvPr>
          <p:cNvSpPr>
            <a:spLocks noChangeAspect="1" noChangeArrowheads="1"/>
          </p:cNvSpPr>
          <p:nvPr/>
        </p:nvSpPr>
        <p:spPr bwMode="auto">
          <a:xfrm>
            <a:off x="16764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de-DE" altLang="de-DE" sz="1800" dirty="0"/>
          </a:p>
        </p:txBody>
      </p:sp>
      <p:pic>
        <p:nvPicPr>
          <p:cNvPr id="77830" name="Picture 8">
            <a:extLst>
              <a:ext uri="{FF2B5EF4-FFF2-40B4-BE49-F238E27FC236}">
                <a16:creationId xmlns:a16="http://schemas.microsoft.com/office/drawing/2014/main" id="{3B97120C-1BEE-4341-95B7-F25A79CF3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4" y="4437064"/>
            <a:ext cx="265747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31" name="Picture 11" descr="C:\Users\Rektorat\AppData\Local\Microsoft\Windows\Temporary Internet Files\Content.IE5\AGRZYGTE\leistungsdruck-bei-kindern.jpg">
            <a:extLst>
              <a:ext uri="{FF2B5EF4-FFF2-40B4-BE49-F238E27FC236}">
                <a16:creationId xmlns:a16="http://schemas.microsoft.com/office/drawing/2014/main" id="{72ADE983-289A-4452-BCC1-6164259EE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664" y="2406650"/>
            <a:ext cx="42703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4D1CBA18-1977-4C6A-AB67-8B949B180F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8" name="Fußzeilenplatzhalter 7">
            <a:extLst>
              <a:ext uri="{FF2B5EF4-FFF2-40B4-BE49-F238E27FC236}">
                <a16:creationId xmlns:a16="http://schemas.microsoft.com/office/drawing/2014/main" id="{F988D721-C19B-4BB7-B9A2-A543DA3984AD}"/>
              </a:ext>
            </a:extLst>
          </p:cNvPr>
          <p:cNvSpPr>
            <a:spLocks noGrp="1"/>
          </p:cNvSpPr>
          <p:nvPr>
            <p:ph type="ftr" sz="quarter" idx="10"/>
          </p:nvPr>
        </p:nvSpPr>
        <p:spPr/>
        <p:txBody>
          <a:bodyPr/>
          <a:lstStyle/>
          <a:p>
            <a:pPr>
              <a:defRPr/>
            </a:pPr>
            <a:r>
              <a:rPr lang="de-DE"/>
              <a:t>SJ 21/22</a:t>
            </a:r>
            <a:endParaRPr lang="de-DE" dirty="0"/>
          </a:p>
        </p:txBody>
      </p:sp>
    </p:spTree>
  </p:cSld>
  <p:clrMapOvr>
    <a:masterClrMapping/>
  </p:clrMapOvr>
  <p:transition spd="slow" advTm="129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de-DE"/>
              <a:t>SJ 21/22</a:t>
            </a:r>
            <a:endParaRPr lang="de-DE" dirty="0"/>
          </a:p>
        </p:txBody>
      </p:sp>
      <p:sp>
        <p:nvSpPr>
          <p:cNvPr id="4" name="Textfeld 2"/>
          <p:cNvSpPr txBox="1">
            <a:spLocks noChangeArrowheads="1"/>
          </p:cNvSpPr>
          <p:nvPr/>
        </p:nvSpPr>
        <p:spPr bwMode="auto">
          <a:xfrm>
            <a:off x="2399964" y="1916114"/>
            <a:ext cx="7550794" cy="487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de-DE" altLang="de-DE" sz="2400" b="1" u="sng" dirty="0"/>
              <a:t>E. v. Hirschhausen</a:t>
            </a:r>
            <a:r>
              <a:rPr lang="de-DE" altLang="de-DE" sz="1800" dirty="0"/>
              <a:t>:  </a:t>
            </a:r>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a:p>
            <a:pPr eaLnBrk="1" hangingPunct="1">
              <a:spcBef>
                <a:spcPct val="0"/>
              </a:spcBef>
              <a:buClrTx/>
              <a:buSzTx/>
              <a:buFontTx/>
              <a:buNone/>
            </a:pPr>
            <a:endParaRPr lang="de-DE" altLang="de-DE" sz="1800" dirty="0"/>
          </a:p>
          <a:p>
            <a:pPr>
              <a:buNone/>
            </a:pPr>
            <a:endParaRPr lang="de-DE" altLang="de-DE" sz="2400" dirty="0">
              <a:solidFill>
                <a:srgbClr val="FF0000"/>
              </a:solidFill>
            </a:endParaRPr>
          </a:p>
          <a:p>
            <a:pPr>
              <a:buNone/>
            </a:pPr>
            <a:r>
              <a:rPr lang="de-DE" altLang="de-DE" sz="2400" dirty="0">
                <a:solidFill>
                  <a:srgbClr val="FF0000"/>
                </a:solidFill>
              </a:rPr>
              <a:t>Kinder geben ihr Bestes, wenn sie tun, was sie lieben, </a:t>
            </a:r>
          </a:p>
          <a:p>
            <a:pPr algn="ctr">
              <a:buNone/>
            </a:pPr>
            <a:r>
              <a:rPr lang="de-DE" altLang="de-DE" sz="2400" dirty="0">
                <a:solidFill>
                  <a:srgbClr val="FF0000"/>
                </a:solidFill>
              </a:rPr>
              <a:t>wenn sie in </a:t>
            </a:r>
            <a:r>
              <a:rPr lang="de-DE" altLang="de-DE" sz="2400" b="1" u="sng" dirty="0">
                <a:solidFill>
                  <a:srgbClr val="FF0000"/>
                </a:solidFill>
              </a:rPr>
              <a:t>ihrem </a:t>
            </a:r>
            <a:r>
              <a:rPr lang="de-DE" altLang="de-DE" sz="2400" dirty="0">
                <a:solidFill>
                  <a:srgbClr val="FF0000"/>
                </a:solidFill>
              </a:rPr>
              <a:t>Element sind.</a:t>
            </a:r>
          </a:p>
          <a:p>
            <a:pPr algn="ctr">
              <a:buNone/>
            </a:pPr>
            <a:r>
              <a:rPr lang="de-DE" altLang="de-DE" sz="1200" dirty="0"/>
              <a:t>(Gedanken aus dem Film „alphabet“ von Erwin Wagenhofer)</a:t>
            </a:r>
          </a:p>
          <a:p>
            <a:pPr algn="ctr" eaLnBrk="1" hangingPunct="1">
              <a:lnSpc>
                <a:spcPct val="150000"/>
              </a:lnSpc>
              <a:spcBef>
                <a:spcPct val="0"/>
              </a:spcBef>
              <a:buClrTx/>
              <a:buSzTx/>
              <a:buFontTx/>
              <a:buNone/>
            </a:pPr>
            <a:r>
              <a:rPr lang="de-DE" altLang="de-DE" sz="2400" dirty="0"/>
              <a:t>Jeder entfaltet seine Stärken in </a:t>
            </a:r>
          </a:p>
          <a:p>
            <a:pPr algn="ctr" eaLnBrk="1" hangingPunct="1">
              <a:spcBef>
                <a:spcPct val="0"/>
              </a:spcBef>
              <a:buClrTx/>
              <a:buSzTx/>
              <a:buFontTx/>
              <a:buNone/>
            </a:pPr>
            <a:r>
              <a:rPr lang="de-DE" altLang="de-DE" sz="2400" b="1" u="sng" dirty="0">
                <a:solidFill>
                  <a:srgbClr val="FF0000"/>
                </a:solidFill>
              </a:rPr>
              <a:t>seinem</a:t>
            </a:r>
            <a:r>
              <a:rPr lang="de-DE" altLang="de-DE" sz="2400" u="sng" dirty="0">
                <a:solidFill>
                  <a:srgbClr val="FF0000"/>
                </a:solidFill>
              </a:rPr>
              <a:t> </a:t>
            </a:r>
            <a:r>
              <a:rPr lang="de-DE" altLang="de-DE" sz="2400" dirty="0"/>
              <a:t>„Element“.</a:t>
            </a:r>
          </a:p>
          <a:p>
            <a:pPr eaLnBrk="1" hangingPunct="1">
              <a:spcBef>
                <a:spcPct val="0"/>
              </a:spcBef>
              <a:buClrTx/>
              <a:buSzTx/>
              <a:buFontTx/>
              <a:buNone/>
            </a:pPr>
            <a:endParaRPr lang="de-DE" altLang="de-DE" sz="1800" dirty="0"/>
          </a:p>
        </p:txBody>
      </p:sp>
      <p:sp>
        <p:nvSpPr>
          <p:cNvPr id="5" name="Ovale Legende 4"/>
          <p:cNvSpPr/>
          <p:nvPr/>
        </p:nvSpPr>
        <p:spPr>
          <a:xfrm>
            <a:off x="2567610" y="2315522"/>
            <a:ext cx="1656183" cy="158799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t>„Wer bist du?“</a:t>
            </a:r>
          </a:p>
        </p:txBody>
      </p:sp>
      <p:sp>
        <p:nvSpPr>
          <p:cNvPr id="6" name="Ovale Legende 5"/>
          <p:cNvSpPr/>
          <p:nvPr/>
        </p:nvSpPr>
        <p:spPr>
          <a:xfrm>
            <a:off x="5159896" y="2474764"/>
            <a:ext cx="1728192" cy="14582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t>„Was kannst du?“</a:t>
            </a:r>
          </a:p>
        </p:txBody>
      </p:sp>
      <p:sp>
        <p:nvSpPr>
          <p:cNvPr id="7" name="Ovale Legende 6"/>
          <p:cNvSpPr/>
          <p:nvPr/>
        </p:nvSpPr>
        <p:spPr>
          <a:xfrm>
            <a:off x="7752184" y="2375944"/>
            <a:ext cx="1872208" cy="141309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dirty="0"/>
              <a:t>„Was sind deine Stärken?“</a:t>
            </a:r>
          </a:p>
        </p:txBody>
      </p:sp>
      <p:sp>
        <p:nvSpPr>
          <p:cNvPr id="8" name="Rechteck 7"/>
          <p:cNvSpPr/>
          <p:nvPr/>
        </p:nvSpPr>
        <p:spPr>
          <a:xfrm>
            <a:off x="1847528" y="404665"/>
            <a:ext cx="7669600" cy="646331"/>
          </a:xfrm>
          <a:prstGeom prst="rect">
            <a:avLst/>
          </a:prstGeom>
        </p:spPr>
        <p:txBody>
          <a:bodyPr wrap="none">
            <a:spAutoFit/>
          </a:bodyPr>
          <a:lstStyle/>
          <a:p>
            <a:r>
              <a:rPr lang="de-DE" altLang="de-DE" sz="3600" dirty="0">
                <a:latin typeface="Tahoma" pitchFamily="34" charset="0"/>
              </a:rPr>
              <a:t>Wo ist </a:t>
            </a:r>
            <a:r>
              <a:rPr lang="de-DE" altLang="de-DE" sz="3600" b="1" u="sng" dirty="0">
                <a:solidFill>
                  <a:srgbClr val="FF0000"/>
                </a:solidFill>
                <a:latin typeface="Tahoma" pitchFamily="34" charset="0"/>
              </a:rPr>
              <a:t>Ihr</a:t>
            </a:r>
            <a:r>
              <a:rPr lang="de-DE" altLang="de-DE" sz="3600" dirty="0">
                <a:latin typeface="Tahoma" pitchFamily="34" charset="0"/>
              </a:rPr>
              <a:t> Kind in </a:t>
            </a:r>
            <a:r>
              <a:rPr lang="de-DE" altLang="de-DE" sz="3600" b="1" u="sng" dirty="0">
                <a:solidFill>
                  <a:srgbClr val="FF0000"/>
                </a:solidFill>
                <a:latin typeface="Tahoma" pitchFamily="34" charset="0"/>
              </a:rPr>
              <a:t>seinem</a:t>
            </a:r>
            <a:r>
              <a:rPr lang="de-DE" altLang="de-DE" sz="3600" dirty="0">
                <a:latin typeface="Tahoma" pitchFamily="34" charset="0"/>
              </a:rPr>
              <a:t> Element?</a:t>
            </a:r>
          </a:p>
        </p:txBody>
      </p:sp>
      <p:pic>
        <p:nvPicPr>
          <p:cNvPr id="15" name="Audio 14">
            <a:hlinkClick r:id="" action="ppaction://media"/>
            <a:extLst>
              <a:ext uri="{FF2B5EF4-FFF2-40B4-BE49-F238E27FC236}">
                <a16:creationId xmlns:a16="http://schemas.microsoft.com/office/drawing/2014/main" id="{BF1A9312-9448-4AF5-9738-5F4CA1FF8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8789037"/>
      </p:ext>
    </p:extLst>
  </p:cSld>
  <p:clrMapOvr>
    <a:masterClrMapping/>
  </p:clrMapOvr>
  <p:transition spd="slow" advTm="3695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9AEA9EE-5652-4D79-A40B-0953C15D843E}"/>
              </a:ext>
            </a:extLst>
          </p:cNvPr>
          <p:cNvSpPr>
            <a:spLocks noGrp="1" noChangeArrowheads="1"/>
          </p:cNvSpPr>
          <p:nvPr>
            <p:ph type="title"/>
          </p:nvPr>
        </p:nvSpPr>
        <p:spPr>
          <a:xfrm>
            <a:off x="2770188" y="404813"/>
            <a:ext cx="6781800" cy="711200"/>
          </a:xfrm>
        </p:spPr>
        <p:txBody>
          <a:bodyPr/>
          <a:lstStyle/>
          <a:p>
            <a:pPr algn="ctr" eaLnBrk="1" hangingPunct="1"/>
            <a:r>
              <a:rPr lang="de-DE" altLang="de-DE" sz="3600" dirty="0"/>
              <a:t>Die Übertrittsphase</a:t>
            </a:r>
          </a:p>
        </p:txBody>
      </p:sp>
      <p:graphicFrame>
        <p:nvGraphicFramePr>
          <p:cNvPr id="26675" name="Group 51">
            <a:extLst>
              <a:ext uri="{FF2B5EF4-FFF2-40B4-BE49-F238E27FC236}">
                <a16:creationId xmlns:a16="http://schemas.microsoft.com/office/drawing/2014/main" id="{0F4C6B55-2262-446F-B8DB-59C5B63F9797}"/>
              </a:ext>
            </a:extLst>
          </p:cNvPr>
          <p:cNvGraphicFramePr>
            <a:graphicFrameLocks noGrp="1"/>
          </p:cNvGraphicFramePr>
          <p:nvPr/>
        </p:nvGraphicFramePr>
        <p:xfrm>
          <a:off x="2114551" y="1758951"/>
          <a:ext cx="8093075" cy="4540253"/>
        </p:xfrm>
        <a:graphic>
          <a:graphicData uri="http://schemas.openxmlformats.org/drawingml/2006/table">
            <a:tbl>
              <a:tblPr/>
              <a:tblGrid>
                <a:gridCol w="841482">
                  <a:extLst>
                    <a:ext uri="{9D8B030D-6E8A-4147-A177-3AD203B41FA5}">
                      <a16:colId xmlns:a16="http://schemas.microsoft.com/office/drawing/2014/main" val="20000"/>
                    </a:ext>
                  </a:extLst>
                </a:gridCol>
                <a:gridCol w="982244">
                  <a:extLst>
                    <a:ext uri="{9D8B030D-6E8A-4147-A177-3AD203B41FA5}">
                      <a16:colId xmlns:a16="http://schemas.microsoft.com/office/drawing/2014/main" val="20001"/>
                    </a:ext>
                  </a:extLst>
                </a:gridCol>
                <a:gridCol w="6269349">
                  <a:extLst>
                    <a:ext uri="{9D8B030D-6E8A-4147-A177-3AD203B41FA5}">
                      <a16:colId xmlns:a16="http://schemas.microsoft.com/office/drawing/2014/main" val="20002"/>
                    </a:ext>
                  </a:extLst>
                </a:gridCol>
              </a:tblGrid>
              <a:tr h="339687">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Jgst.</a:t>
                      </a:r>
                    </a:p>
                  </a:txBody>
                  <a:tcPr marL="91449" marR="91449"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Zeit</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Maßnahme</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38249">
                <a:tc rowSpan="2">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3. Jgst.</a:t>
                      </a:r>
                    </a:p>
                  </a:txBody>
                  <a:tcPr marL="91449" marR="91449"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rowSpan="2">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gesamtes Schuljahr</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Elternberatung und –begleitung im Übertritt</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60814">
                <a:tc vMerge="1">
                  <a:txBody>
                    <a:bodyPr/>
                    <a:lstStyle/>
                    <a:p>
                      <a:endParaRPr lang="de-DE"/>
                    </a:p>
                  </a:txBody>
                  <a:tcPr/>
                </a:tc>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Individualberatung (Elternsprechtage, Sprechstunden)</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Informationsabend über das bayerische Schulsystem</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39687">
                <a:tc rowSpan="5">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4. Jgst.</a:t>
                      </a:r>
                    </a:p>
                  </a:txBody>
                  <a:tcPr marL="91449" marR="91449"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rowSpan="2">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gesamtes Schuljahr</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Elternberatung und –begleitung im Übertritt</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30205">
                <a:tc vMerge="1">
                  <a:txBody>
                    <a:bodyPr/>
                    <a:lstStyle/>
                    <a:p>
                      <a:endParaRPr lang="de-DE"/>
                    </a:p>
                  </a:txBody>
                  <a:tcPr/>
                </a:tc>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Individualberatung (Elternsprechtage, Sprechstunden der Lehrkräfte und Beratungsfachkräfte – BL und SP)</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Informationsabend zum Übertritt (Anfang des Schuljahres)</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Beratung an weiterführenden Schulen</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39687">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Januar</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Schriftliche Zwischeninformation zum Leistungsstand</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38249">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Mai </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Übertrittszeugnis für alle Schüler mit Schullaufbahnempfehlung; Anmeldung</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39687">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Mai/Juni</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Probeunterricht an RS und GY</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74300">
                <a:tc rowSpan="2">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5. Jgst.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1" i="0" u="none" strike="noStrike" cap="none" normalizeH="0" baseline="0" dirty="0">
                          <a:ln>
                            <a:noFill/>
                          </a:ln>
                          <a:solidFill>
                            <a:schemeClr val="tx1"/>
                          </a:solidFill>
                          <a:effectLst/>
                          <a:latin typeface="Arial" panose="020B0604020202020204" pitchFamily="34" charset="0"/>
                        </a:rPr>
                        <a:t>Gelenk-klasse</a:t>
                      </a:r>
                    </a:p>
                  </a:txBody>
                  <a:tcPr marL="91449" marR="91449"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rowSpan="2">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gesamtes Schuljahr</a:t>
                      </a:r>
                    </a:p>
                  </a:txBody>
                  <a:tcPr marL="91449" marR="91449"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Individuelle Fördermaßnahmen als Unterstützung für weitere Schullaufbahnentscheidungen</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39687">
                <a:tc vMerge="1">
                  <a:txBody>
                    <a:bodyPr/>
                    <a:lstStyle/>
                    <a:p>
                      <a:endParaRPr lang="de-DE"/>
                    </a:p>
                  </a:txBody>
                  <a:tcPr/>
                </a:tc>
                <a:tc vMerge="1">
                  <a:txBody>
                    <a:bodyPr/>
                    <a:lstStyle/>
                    <a:p>
                      <a:endParaRPr lang="de-DE"/>
                    </a:p>
                  </a:txBody>
                  <a:tcPr/>
                </a:tc>
                <a:tc>
                  <a:txBody>
                    <a:bodyPr/>
                    <a:lstStyle>
                      <a:lvl1pPr eaLnBrk="0" hangingPunct="0">
                        <a:spcBef>
                          <a:spcPct val="20000"/>
                        </a:spcBef>
                        <a:buClr>
                          <a:schemeClr val="folHlink"/>
                        </a:buClr>
                        <a:buSzPct val="60000"/>
                        <a:buFont typeface="Wingdings" panose="05000000000000000000" pitchFamily="2" charset="2"/>
                        <a:defRPr sz="2000">
                          <a:solidFill>
                            <a:schemeClr val="tx1"/>
                          </a:solidFill>
                          <a:latin typeface="Arial" panose="020B0604020202020204" pitchFamily="34" charset="0"/>
                        </a:defRPr>
                      </a:lvl1pPr>
                      <a:lvl2pPr marL="742950" indent="-285750" eaLnBrk="0" hangingPunct="0">
                        <a:spcBef>
                          <a:spcPct val="20000"/>
                        </a:spcBef>
                        <a:buClr>
                          <a:schemeClr val="hlink"/>
                        </a:buClr>
                        <a:buSzPct val="55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buClr>
                          <a:schemeClr val="folHlink"/>
                        </a:buClr>
                        <a:buSzPct val="50000"/>
                        <a:buFont typeface="Wingdings" panose="05000000000000000000" pitchFamily="2" charset="2"/>
                        <a:defRPr sz="1600">
                          <a:solidFill>
                            <a:schemeClr val="tx1"/>
                          </a:solidFill>
                          <a:latin typeface="Arial" panose="020B0604020202020204" pitchFamily="34" charset="0"/>
                        </a:defRPr>
                      </a:lvl3pPr>
                      <a:lvl4pPr marL="1600200" indent="-228600" eaLnBrk="0" hangingPunct="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de-DE" sz="1400" b="0" i="0" u="none" strike="noStrike" cap="none" normalizeH="0" baseline="0" dirty="0">
                          <a:ln>
                            <a:noFill/>
                          </a:ln>
                          <a:solidFill>
                            <a:schemeClr val="tx1"/>
                          </a:solidFill>
                          <a:effectLst/>
                          <a:latin typeface="Arial" panose="020B0604020202020204" pitchFamily="34" charset="0"/>
                        </a:rPr>
                        <a:t>Beratung zu einem leistungsbezogenen Schulartwechsel im Einzelfall</a:t>
                      </a:r>
                    </a:p>
                  </a:txBody>
                  <a:tcPr marL="91449" marR="91449"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2" name="Fußzeilenplatzhalter 1">
            <a:extLst>
              <a:ext uri="{FF2B5EF4-FFF2-40B4-BE49-F238E27FC236}">
                <a16:creationId xmlns:a16="http://schemas.microsoft.com/office/drawing/2014/main" id="{09219934-64DD-4E98-A4B4-9C26530ED0F0}"/>
              </a:ext>
            </a:extLst>
          </p:cNvPr>
          <p:cNvSpPr>
            <a:spLocks noGrp="1"/>
          </p:cNvSpPr>
          <p:nvPr>
            <p:ph type="ftr" sz="quarter" idx="10"/>
          </p:nvPr>
        </p:nvSpPr>
        <p:spPr/>
        <p:txBody>
          <a:bodyPr/>
          <a:lstStyle/>
          <a:p>
            <a:pPr>
              <a:defRPr/>
            </a:pPr>
            <a:r>
              <a:rPr lang="de-DE"/>
              <a:t>SJ 21/22</a:t>
            </a:r>
            <a:endParaRPr lang="de-DE" dirty="0"/>
          </a:p>
        </p:txBody>
      </p:sp>
      <p:pic>
        <p:nvPicPr>
          <p:cNvPr id="3" name="Audio 2">
            <a:hlinkClick r:id="" action="ppaction://media"/>
            <a:extLst>
              <a:ext uri="{FF2B5EF4-FFF2-40B4-BE49-F238E27FC236}">
                <a16:creationId xmlns:a16="http://schemas.microsoft.com/office/drawing/2014/main" id="{01FED838-9E96-486C-A136-B6A3760018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advTm="95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de-DE"/>
              <a:t>SJ 21/22</a:t>
            </a:r>
            <a:endParaRPr lang="de-DE" dirty="0"/>
          </a:p>
        </p:txBody>
      </p:sp>
      <p:sp>
        <p:nvSpPr>
          <p:cNvPr id="5" name="Rechteck 4"/>
          <p:cNvSpPr/>
          <p:nvPr/>
        </p:nvSpPr>
        <p:spPr>
          <a:xfrm>
            <a:off x="3359255" y="188641"/>
            <a:ext cx="5006499" cy="1877437"/>
          </a:xfrm>
          <a:prstGeom prst="rect">
            <a:avLst/>
          </a:prstGeom>
        </p:spPr>
        <p:txBody>
          <a:bodyPr wrap="none">
            <a:spAutoFit/>
          </a:bodyPr>
          <a:lstStyle/>
          <a:p>
            <a:pPr algn="ctr"/>
            <a:r>
              <a:rPr lang="de-DE" kern="0" dirty="0"/>
              <a:t> </a:t>
            </a:r>
            <a:r>
              <a:rPr lang="de-DE" sz="3600" kern="0" dirty="0"/>
              <a:t>E. v. Hirschhausen:</a:t>
            </a:r>
          </a:p>
          <a:p>
            <a:pPr algn="ctr"/>
            <a:r>
              <a:rPr lang="de-DE" sz="3600" b="1" u="sng" kern="0" dirty="0">
                <a:solidFill>
                  <a:srgbClr val="FF0000"/>
                </a:solidFill>
              </a:rPr>
              <a:t>„Das Pinguin-Prinzip“</a:t>
            </a:r>
          </a:p>
          <a:p>
            <a:endParaRPr lang="de-DE" sz="4400" kern="0" dirty="0"/>
          </a:p>
        </p:txBody>
      </p:sp>
      <p:pic>
        <p:nvPicPr>
          <p:cNvPr id="6" name="Mach es wie der Pinguin! Finde dein Element Eckart von Hirschhausen (Glück kommt selten ein) - E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7568" y="1609034"/>
            <a:ext cx="8087171" cy="4545704"/>
          </a:xfrm>
          <a:prstGeom prst="rect">
            <a:avLst/>
          </a:prstGeom>
        </p:spPr>
      </p:pic>
    </p:spTree>
    <p:extLst>
      <p:ext uri="{BB962C8B-B14F-4D97-AF65-F5344CB8AC3E}">
        <p14:creationId xmlns:p14="http://schemas.microsoft.com/office/powerpoint/2010/main" val="757983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ußzeilenplatzhalter 4"/>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31747" name="Rectangle 2"/>
          <p:cNvSpPr>
            <a:spLocks noGrp="1" noChangeArrowheads="1"/>
          </p:cNvSpPr>
          <p:nvPr>
            <p:ph type="title"/>
          </p:nvPr>
        </p:nvSpPr>
        <p:spPr>
          <a:xfrm>
            <a:off x="1524000" y="457201"/>
            <a:ext cx="8686800" cy="811213"/>
          </a:xfrm>
        </p:spPr>
        <p:txBody>
          <a:bodyPr/>
          <a:lstStyle/>
          <a:p>
            <a:pPr eaLnBrk="1" hangingPunct="1"/>
            <a:r>
              <a:rPr lang="de-DE" altLang="de-DE" dirty="0">
                <a:latin typeface="Arial" charset="0"/>
              </a:rPr>
              <a:t>Informations-/Beratungsangebote</a:t>
            </a:r>
          </a:p>
        </p:txBody>
      </p:sp>
      <p:sp>
        <p:nvSpPr>
          <p:cNvPr id="154627" name="Rectangle 3"/>
          <p:cNvSpPr>
            <a:spLocks noGrp="1" noChangeArrowheads="1"/>
          </p:cNvSpPr>
          <p:nvPr>
            <p:ph type="body" sz="half" idx="1"/>
          </p:nvPr>
        </p:nvSpPr>
        <p:spPr>
          <a:xfrm>
            <a:off x="2351088" y="2852738"/>
            <a:ext cx="7931150" cy="3528590"/>
          </a:xfrm>
        </p:spPr>
        <p:txBody>
          <a:bodyPr/>
          <a:lstStyle/>
          <a:p>
            <a:pPr eaLnBrk="1" hangingPunct="1">
              <a:lnSpc>
                <a:spcPct val="90000"/>
              </a:lnSpc>
            </a:pPr>
            <a:r>
              <a:rPr lang="de-DE" altLang="de-DE" sz="2000" dirty="0"/>
              <a:t>Lehrkräfte der Grundschule</a:t>
            </a:r>
          </a:p>
          <a:p>
            <a:pPr eaLnBrk="1" hangingPunct="1">
              <a:lnSpc>
                <a:spcPct val="90000"/>
              </a:lnSpc>
            </a:pPr>
            <a:r>
              <a:rPr lang="de-DE" altLang="de-DE" sz="2000" dirty="0"/>
              <a:t>Beratungslehrkraft, Schulpsychologe vor Ort</a:t>
            </a:r>
          </a:p>
          <a:p>
            <a:r>
              <a:rPr lang="de-DE" altLang="de-DE" sz="2000" dirty="0"/>
              <a:t>Staatliche Schulberatungsstelle</a:t>
            </a:r>
            <a:br>
              <a:rPr lang="de-DE" altLang="de-DE" sz="2000" dirty="0"/>
            </a:br>
            <a:r>
              <a:rPr lang="de-DE" sz="2000" dirty="0"/>
              <a:t>Seit dem </a:t>
            </a:r>
            <a:r>
              <a:rPr lang="de-DE" sz="2000" dirty="0">
                <a:solidFill>
                  <a:srgbClr val="FF0000"/>
                </a:solidFill>
              </a:rPr>
              <a:t>01.06.2019</a:t>
            </a:r>
            <a:r>
              <a:rPr lang="de-DE" sz="2000" dirty="0"/>
              <a:t> ist der neue Internetauftritt der Staatlichen Schulberatung auf der Homepage des Kultusministeriums unter der Rubrik </a:t>
            </a:r>
            <a:r>
              <a:rPr lang="de-DE" sz="2000" i="1" dirty="0"/>
              <a:t>Ministerium -&gt; Institutionen -&gt; Schulberatung</a:t>
            </a:r>
            <a:r>
              <a:rPr lang="de-DE" sz="2000" dirty="0"/>
              <a:t>: </a:t>
            </a:r>
            <a:r>
              <a:rPr lang="de-DE" sz="2000" b="1" dirty="0">
                <a:solidFill>
                  <a:schemeClr val="bg2">
                    <a:lumMod val="40000"/>
                    <a:lumOff val="60000"/>
                  </a:schemeClr>
                </a:solidFill>
                <a:hlinkClick r:id="rId6">
                  <a:extLst>
                    <a:ext uri="{A12FA001-AC4F-418D-AE19-62706E023703}">
                      <ahyp:hlinkClr xmlns:ahyp="http://schemas.microsoft.com/office/drawing/2018/hyperlinkcolor" xmlns="" val="tx"/>
                    </a:ext>
                  </a:extLst>
                </a:hlinkClick>
              </a:rPr>
              <a:t>https://www.km.bayern.de/ministerium/institutionen/schulberatung.html</a:t>
            </a:r>
            <a:r>
              <a:rPr lang="de-DE" sz="2000" dirty="0">
                <a:solidFill>
                  <a:schemeClr val="bg2">
                    <a:lumMod val="40000"/>
                    <a:lumOff val="60000"/>
                  </a:schemeClr>
                </a:solidFill>
              </a:rPr>
              <a:t> </a:t>
            </a:r>
            <a:r>
              <a:rPr lang="de-DE" sz="2000" dirty="0"/>
              <a:t>zu finden.</a:t>
            </a:r>
          </a:p>
          <a:p>
            <a:r>
              <a:rPr lang="de-DE" altLang="de-DE" sz="2000" b="1" dirty="0">
                <a:solidFill>
                  <a:schemeClr val="bg2">
                    <a:lumMod val="40000"/>
                    <a:lumOff val="6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www.isb.bayern.de/schulartspezifisches/</a:t>
            </a:r>
            <a:endParaRPr lang="de-DE" altLang="de-DE" sz="2000" b="1" dirty="0">
              <a:solidFill>
                <a:schemeClr val="bg2">
                  <a:lumMod val="40000"/>
                  <a:lumOff val="60000"/>
                </a:schemeClr>
              </a:solidFill>
              <a:latin typeface="Arial" panose="020B0604020202020204" pitchFamily="34" charset="0"/>
              <a:cs typeface="Arial" panose="020B0604020202020204" pitchFamily="34" charset="0"/>
            </a:endParaRPr>
          </a:p>
          <a:p>
            <a:pPr marL="0" indent="0">
              <a:buNone/>
            </a:pPr>
            <a:r>
              <a:rPr lang="de-DE" altLang="de-DE" sz="2000" b="1" dirty="0"/>
              <a:t/>
            </a:r>
            <a:br>
              <a:rPr lang="de-DE" altLang="de-DE" sz="2000" b="1" dirty="0"/>
            </a:br>
            <a:r>
              <a:rPr lang="de-DE" dirty="0"/>
              <a:t> </a:t>
            </a:r>
          </a:p>
          <a:p>
            <a:pPr eaLnBrk="1" hangingPunct="1">
              <a:lnSpc>
                <a:spcPct val="90000"/>
              </a:lnSpc>
            </a:pPr>
            <a:endParaRPr lang="de-DE" altLang="de-DE" dirty="0"/>
          </a:p>
        </p:txBody>
      </p:sp>
      <p:sp>
        <p:nvSpPr>
          <p:cNvPr id="31749" name="Text Box 4"/>
          <p:cNvSpPr txBox="1">
            <a:spLocks noChangeArrowheads="1"/>
          </p:cNvSpPr>
          <p:nvPr/>
        </p:nvSpPr>
        <p:spPr bwMode="auto">
          <a:xfrm>
            <a:off x="2351089" y="1844675"/>
            <a:ext cx="71659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2800" dirty="0">
                <a:latin typeface="Tahoma" pitchFamily="34" charset="0"/>
              </a:rPr>
              <a:t>Für Fragen zur Schullaufbahn stehen Ihnen zur Verfügung:</a:t>
            </a:r>
          </a:p>
        </p:txBody>
      </p:sp>
      <p:pic>
        <p:nvPicPr>
          <p:cNvPr id="18" name="Audio 17">
            <a:hlinkClick r:id="" action="ppaction://media"/>
            <a:extLst>
              <a:ext uri="{FF2B5EF4-FFF2-40B4-BE49-F238E27FC236}">
                <a16:creationId xmlns:a16="http://schemas.microsoft.com/office/drawing/2014/main" id="{DDCD1A10-EF82-4F7A-810C-A422BE179C4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p:transition spd="slow" advTm="712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4627">
                                            <p:txEl>
                                              <p:pRg st="0" end="0"/>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54627">
                                            <p:txEl>
                                              <p:pRg st="1" end="1"/>
                                            </p:txEl>
                                          </p:spTgt>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54627">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54627">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5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a:extLst>
              <a:ext uri="{FF2B5EF4-FFF2-40B4-BE49-F238E27FC236}">
                <a16:creationId xmlns:a16="http://schemas.microsoft.com/office/drawing/2014/main" id="{09233C11-3D77-4C3B-A3CC-B3683501C4FC}"/>
              </a:ext>
            </a:extLst>
          </p:cNvPr>
          <p:cNvSpPr>
            <a:spLocks noGrp="1" noChangeArrowheads="1"/>
          </p:cNvSpPr>
          <p:nvPr>
            <p:ph type="title"/>
          </p:nvPr>
        </p:nvSpPr>
        <p:spPr>
          <a:xfrm>
            <a:off x="1703389" y="188913"/>
            <a:ext cx="8002587" cy="1371600"/>
          </a:xfrm>
        </p:spPr>
        <p:txBody>
          <a:bodyPr/>
          <a:lstStyle/>
          <a:p>
            <a:pPr algn="ctr" eaLnBrk="1" hangingPunct="1">
              <a:defRPr/>
            </a:pPr>
            <a:r>
              <a:rPr lang="de-DE" sz="3600" dirty="0">
                <a:latin typeface="+mn-lt"/>
              </a:rPr>
              <a:t>Der Bildungswegplaner</a:t>
            </a:r>
            <a:r>
              <a:rPr lang="de-DE" sz="3600" dirty="0"/>
              <a:t/>
            </a:r>
            <a:br>
              <a:rPr lang="de-DE" sz="3600" dirty="0"/>
            </a:br>
            <a:r>
              <a:rPr lang="de-DE" sz="2400" dirty="0">
                <a:solidFill>
                  <a:schemeClr val="accent5">
                    <a:lumMod val="50000"/>
                  </a:schemeClr>
                </a:solidFill>
                <a:hlinkClick r:id="rId5"/>
              </a:rPr>
              <a:t>www.meinbildungsweg.de</a:t>
            </a:r>
            <a:endParaRPr lang="de-DE" sz="2400" dirty="0">
              <a:solidFill>
                <a:schemeClr val="accent5">
                  <a:lumMod val="50000"/>
                </a:schemeClr>
              </a:solidFill>
            </a:endParaRPr>
          </a:p>
        </p:txBody>
      </p:sp>
      <p:pic>
        <p:nvPicPr>
          <p:cNvPr id="91139" name="Inhaltsplatzhalter 2">
            <a:extLst>
              <a:ext uri="{FF2B5EF4-FFF2-40B4-BE49-F238E27FC236}">
                <a16:creationId xmlns:a16="http://schemas.microsoft.com/office/drawing/2014/main" id="{72C918FA-D2A1-42B7-A942-4D1177942E71}"/>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992313" y="1697038"/>
            <a:ext cx="6407150" cy="4756150"/>
          </a:xfrm>
        </p:spPr>
      </p:pic>
      <p:sp>
        <p:nvSpPr>
          <p:cNvPr id="2" name="Rechteck 1">
            <a:extLst>
              <a:ext uri="{FF2B5EF4-FFF2-40B4-BE49-F238E27FC236}">
                <a16:creationId xmlns:a16="http://schemas.microsoft.com/office/drawing/2014/main" id="{B9E66EB5-C0DE-456B-B0E4-13BBE89C10C4}"/>
              </a:ext>
            </a:extLst>
          </p:cNvPr>
          <p:cNvSpPr/>
          <p:nvPr/>
        </p:nvSpPr>
        <p:spPr>
          <a:xfrm>
            <a:off x="5159896" y="2996952"/>
            <a:ext cx="2880320" cy="1371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3" name="Fußzeilenplatzhalter 2">
            <a:extLst>
              <a:ext uri="{FF2B5EF4-FFF2-40B4-BE49-F238E27FC236}">
                <a16:creationId xmlns:a16="http://schemas.microsoft.com/office/drawing/2014/main" id="{E4D3FD38-5A20-4EFD-AE61-FEEF954B4DDF}"/>
              </a:ext>
            </a:extLst>
          </p:cNvPr>
          <p:cNvSpPr>
            <a:spLocks noGrp="1"/>
          </p:cNvSpPr>
          <p:nvPr>
            <p:ph type="ftr" sz="quarter" idx="10"/>
          </p:nvPr>
        </p:nvSpPr>
        <p:spPr/>
        <p:txBody>
          <a:bodyPr/>
          <a:lstStyle/>
          <a:p>
            <a:pPr>
              <a:defRPr/>
            </a:pPr>
            <a:r>
              <a:rPr lang="de-DE"/>
              <a:t>SJ 21/22</a:t>
            </a:r>
            <a:endParaRPr lang="de-DE" dirty="0"/>
          </a:p>
        </p:txBody>
      </p:sp>
      <p:pic>
        <p:nvPicPr>
          <p:cNvPr id="4" name="Audio 3">
            <a:hlinkClick r:id="" action="ppaction://media"/>
            <a:extLst>
              <a:ext uri="{FF2B5EF4-FFF2-40B4-BE49-F238E27FC236}">
                <a16:creationId xmlns:a16="http://schemas.microsoft.com/office/drawing/2014/main" id="{EC09196C-40A2-48B8-B516-72CD763920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p:transition spd="slow" advTm="266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ußzeilenplatzhalter 1"/>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sp>
        <p:nvSpPr>
          <p:cNvPr id="76808" name="AutoShape 8"/>
          <p:cNvSpPr>
            <a:spLocks noChangeArrowheads="1"/>
          </p:cNvSpPr>
          <p:nvPr/>
        </p:nvSpPr>
        <p:spPr bwMode="auto">
          <a:xfrm>
            <a:off x="609600" y="1556792"/>
            <a:ext cx="7718647" cy="3096344"/>
          </a:xfrm>
          <a:prstGeom prst="wedgeEllipseCallout">
            <a:avLst>
              <a:gd name="adj1" fmla="val 57928"/>
              <a:gd name="adj2" fmla="val 3001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b="1" dirty="0"/>
              <a:t>Was ich noch wissen </a:t>
            </a:r>
            <a:r>
              <a:rPr lang="de-DE" altLang="de-DE" sz="2400" b="1"/>
              <a:t>wollte …?</a:t>
            </a:r>
            <a:endParaRPr lang="de-DE" altLang="de-DE" sz="2400" b="1" dirty="0"/>
          </a:p>
          <a:p>
            <a:pPr algn="ctr" eaLnBrk="1" hangingPunct="1">
              <a:lnSpc>
                <a:spcPct val="150000"/>
              </a:lnSpc>
            </a:pPr>
            <a:r>
              <a:rPr lang="de-DE" altLang="de-DE" sz="2400" b="1" dirty="0"/>
              <a:t>Für Fragen und Rückmeldungen</a:t>
            </a:r>
          </a:p>
          <a:p>
            <a:pPr algn="ctr" eaLnBrk="1" hangingPunct="1"/>
            <a:r>
              <a:rPr lang="de-DE" altLang="de-DE" sz="2400" b="1" dirty="0"/>
              <a:t> stehe ich Ihnen gerne zur Verfüg</a:t>
            </a:r>
            <a:r>
              <a:rPr lang="de-DE" altLang="de-DE" sz="2800" b="1" dirty="0"/>
              <a:t>ung</a:t>
            </a:r>
          </a:p>
          <a:p>
            <a:pPr algn="ctr" eaLnBrk="1" hangingPunct="1"/>
            <a:r>
              <a:rPr lang="de-DE" altLang="de-DE" sz="2000" b="1" dirty="0"/>
              <a:t>E-Mail: Tribula.Klaus-Dieter@ms-eckental.de</a:t>
            </a:r>
          </a:p>
        </p:txBody>
      </p:sp>
      <p:pic>
        <p:nvPicPr>
          <p:cNvPr id="3" name="Grafik 2" descr="Ein Bild, das Text enthält.&#10;&#10;Automatisch generierte Beschreibung">
            <a:extLst>
              <a:ext uri="{FF2B5EF4-FFF2-40B4-BE49-F238E27FC236}">
                <a16:creationId xmlns:a16="http://schemas.microsoft.com/office/drawing/2014/main" id="{CF3FC69C-4C2B-4D1C-90D9-7FB26522D5F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8760296" y="2132856"/>
            <a:ext cx="2008548" cy="3678659"/>
          </a:xfrm>
          <a:prstGeom prst="rect">
            <a:avLst/>
          </a:prstGeom>
        </p:spPr>
      </p:pic>
      <p:pic>
        <p:nvPicPr>
          <p:cNvPr id="8" name="Audio 7">
            <a:hlinkClick r:id="" action="ppaction://media"/>
            <a:extLst>
              <a:ext uri="{FF2B5EF4-FFF2-40B4-BE49-F238E27FC236}">
                <a16:creationId xmlns:a16="http://schemas.microsoft.com/office/drawing/2014/main" id="{BA2F95C7-0F2D-4FF8-A82B-FEF1051A62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p:transition spd="slow" advTm="215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iterate type="wd">
                                    <p:tmPct val="10000"/>
                                  </p:iterate>
                                  <p:childTnLst>
                                    <p:set>
                                      <p:cBhvr>
                                        <p:cTn id="10" dur="1" fill="hold">
                                          <p:stCondLst>
                                            <p:cond delay="0"/>
                                          </p:stCondLst>
                                        </p:cTn>
                                        <p:tgtEl>
                                          <p:spTgt spid="76808"/>
                                        </p:tgtEl>
                                        <p:attrNameLst>
                                          <p:attrName>style.visibility</p:attrName>
                                        </p:attrNameLst>
                                      </p:cBhvr>
                                      <p:to>
                                        <p:strVal val="visible"/>
                                      </p:to>
                                    </p:set>
                                    <p:animEffect transition="in" filter="dissolve">
                                      <p:cBhvr>
                                        <p:cTn id="11" dur="75"/>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7680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847851" y="1916113"/>
            <a:ext cx="576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de-DE" altLang="de-DE" dirty="0">
              <a:latin typeface="Times New Roman" pitchFamily="18" charset="0"/>
            </a:endParaRPr>
          </a:p>
        </p:txBody>
      </p:sp>
      <p:sp>
        <p:nvSpPr>
          <p:cNvPr id="13343" name="Rectangle 31"/>
          <p:cNvSpPr>
            <a:spLocks noChangeArrowheads="1"/>
          </p:cNvSpPr>
          <p:nvPr/>
        </p:nvSpPr>
        <p:spPr bwMode="auto">
          <a:xfrm>
            <a:off x="3935413" y="4076700"/>
            <a:ext cx="1511300" cy="147478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Mittel-</a:t>
            </a:r>
          </a:p>
          <a:p>
            <a:pPr algn="ctr" eaLnBrk="1" hangingPunct="1"/>
            <a:r>
              <a:rPr lang="de-DE" altLang="de-DE" sz="1600" dirty="0">
                <a:solidFill>
                  <a:schemeClr val="bg2"/>
                </a:solidFill>
              </a:rPr>
              <a:t>schule</a:t>
            </a:r>
          </a:p>
        </p:txBody>
      </p:sp>
      <p:sp>
        <p:nvSpPr>
          <p:cNvPr id="13344" name="Rectangle 32"/>
          <p:cNvSpPr>
            <a:spLocks noChangeArrowheads="1"/>
          </p:cNvSpPr>
          <p:nvPr/>
        </p:nvSpPr>
        <p:spPr bwMode="auto">
          <a:xfrm>
            <a:off x="5087939" y="3789363"/>
            <a:ext cx="720725" cy="1223962"/>
          </a:xfrm>
          <a:prstGeom prst="rect">
            <a:avLst/>
          </a:prstGeom>
          <a:solidFill>
            <a:srgbClr val="CC0000"/>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M-</a:t>
            </a:r>
          </a:p>
          <a:p>
            <a:pPr algn="ctr" eaLnBrk="1" hangingPunct="1"/>
            <a:r>
              <a:rPr lang="de-DE" altLang="de-DE" sz="1600" dirty="0">
                <a:solidFill>
                  <a:schemeClr val="bg2"/>
                </a:solidFill>
              </a:rPr>
              <a:t>Zug</a:t>
            </a:r>
          </a:p>
        </p:txBody>
      </p:sp>
      <p:sp>
        <p:nvSpPr>
          <p:cNvPr id="13345" name="Rectangle 33"/>
          <p:cNvSpPr>
            <a:spLocks noChangeArrowheads="1"/>
          </p:cNvSpPr>
          <p:nvPr/>
        </p:nvSpPr>
        <p:spPr bwMode="auto">
          <a:xfrm>
            <a:off x="5880100" y="3789364"/>
            <a:ext cx="863600" cy="1439837"/>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Wirt-</a:t>
            </a:r>
          </a:p>
          <a:p>
            <a:pPr algn="ctr" eaLnBrk="1" hangingPunct="1"/>
            <a:r>
              <a:rPr lang="de-DE" altLang="de-DE" sz="1600" dirty="0">
                <a:solidFill>
                  <a:schemeClr val="bg2"/>
                </a:solidFill>
              </a:rPr>
              <a:t>schafts-</a:t>
            </a:r>
          </a:p>
          <a:p>
            <a:pPr algn="ctr" eaLnBrk="1" hangingPunct="1"/>
            <a:r>
              <a:rPr lang="de-DE" altLang="de-DE" sz="1600" dirty="0">
                <a:solidFill>
                  <a:schemeClr val="bg2"/>
                </a:solidFill>
              </a:rPr>
              <a:t>schule</a:t>
            </a:r>
          </a:p>
        </p:txBody>
      </p:sp>
      <p:sp>
        <p:nvSpPr>
          <p:cNvPr id="13346" name="Rectangle 34"/>
          <p:cNvSpPr>
            <a:spLocks noChangeArrowheads="1"/>
          </p:cNvSpPr>
          <p:nvPr/>
        </p:nvSpPr>
        <p:spPr bwMode="auto">
          <a:xfrm>
            <a:off x="6816725" y="3716339"/>
            <a:ext cx="1366838"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Real-</a:t>
            </a:r>
          </a:p>
          <a:p>
            <a:pPr algn="ctr" eaLnBrk="1" hangingPunct="1"/>
            <a:r>
              <a:rPr lang="de-DE" altLang="de-DE" sz="1600" dirty="0">
                <a:solidFill>
                  <a:schemeClr val="bg2"/>
                </a:solidFill>
              </a:rPr>
              <a:t>schule</a:t>
            </a:r>
          </a:p>
        </p:txBody>
      </p:sp>
      <p:sp>
        <p:nvSpPr>
          <p:cNvPr id="13349" name="Rectangle 37"/>
          <p:cNvSpPr>
            <a:spLocks noChangeArrowheads="1"/>
          </p:cNvSpPr>
          <p:nvPr/>
        </p:nvSpPr>
        <p:spPr bwMode="auto">
          <a:xfrm>
            <a:off x="3935413" y="5589588"/>
            <a:ext cx="5689600" cy="8636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Grundschule</a:t>
            </a:r>
          </a:p>
        </p:txBody>
      </p:sp>
      <p:sp>
        <p:nvSpPr>
          <p:cNvPr id="13350" name="Rectangle 38"/>
          <p:cNvSpPr>
            <a:spLocks noChangeArrowheads="1"/>
          </p:cNvSpPr>
          <p:nvPr/>
        </p:nvSpPr>
        <p:spPr bwMode="auto">
          <a:xfrm rot="10800000">
            <a:off x="2782889" y="3789364"/>
            <a:ext cx="288925" cy="26638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Schulen zur indiv. Förderung</a:t>
            </a:r>
          </a:p>
        </p:txBody>
      </p:sp>
      <p:sp>
        <p:nvSpPr>
          <p:cNvPr id="13351" name="Rectangle 39"/>
          <p:cNvSpPr>
            <a:spLocks noChangeArrowheads="1"/>
          </p:cNvSpPr>
          <p:nvPr/>
        </p:nvSpPr>
        <p:spPr bwMode="auto">
          <a:xfrm rot="10800000">
            <a:off x="2782889" y="1916114"/>
            <a:ext cx="503237" cy="17287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dirty="0" err="1"/>
              <a:t>Sch</a:t>
            </a:r>
            <a:r>
              <a:rPr lang="de-DE" altLang="de-DE" sz="1200" dirty="0"/>
              <a:t>. zur indiv. </a:t>
            </a:r>
            <a:r>
              <a:rPr lang="de-DE" altLang="de-DE" sz="1200" dirty="0" err="1"/>
              <a:t>Förd</a:t>
            </a:r>
            <a:r>
              <a:rPr lang="de-DE" altLang="de-DE" sz="1200" dirty="0"/>
              <a:t>.</a:t>
            </a:r>
          </a:p>
          <a:p>
            <a:pPr algn="ctr" eaLnBrk="1" hangingPunct="1"/>
            <a:r>
              <a:rPr lang="de-DE" altLang="de-DE" sz="1200" dirty="0"/>
              <a:t>(BS/BFS/FOS/Gym)</a:t>
            </a:r>
          </a:p>
        </p:txBody>
      </p:sp>
      <p:sp>
        <p:nvSpPr>
          <p:cNvPr id="13352" name="Rectangle 40"/>
          <p:cNvSpPr>
            <a:spLocks noChangeArrowheads="1"/>
          </p:cNvSpPr>
          <p:nvPr/>
        </p:nvSpPr>
        <p:spPr bwMode="auto">
          <a:xfrm>
            <a:off x="2782889" y="1773239"/>
            <a:ext cx="5400675"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a:t>Hochschulreife (FH bzw. Universität) </a:t>
            </a:r>
          </a:p>
        </p:txBody>
      </p:sp>
      <p:sp>
        <p:nvSpPr>
          <p:cNvPr id="13353" name="Rectangle 41"/>
          <p:cNvSpPr>
            <a:spLocks noChangeArrowheads="1"/>
          </p:cNvSpPr>
          <p:nvPr/>
        </p:nvSpPr>
        <p:spPr bwMode="auto">
          <a:xfrm>
            <a:off x="3935413" y="2997200"/>
            <a:ext cx="1439862" cy="647700"/>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a:t>duale Ausbildung/</a:t>
            </a:r>
          </a:p>
          <a:p>
            <a:pPr algn="ctr" eaLnBrk="1" hangingPunct="1"/>
            <a:r>
              <a:rPr lang="de-DE" altLang="de-DE" sz="1200"/>
              <a:t>Berufsschule</a:t>
            </a:r>
          </a:p>
        </p:txBody>
      </p:sp>
      <p:sp>
        <p:nvSpPr>
          <p:cNvPr id="13354" name="Rectangle 42"/>
          <p:cNvSpPr>
            <a:spLocks noChangeArrowheads="1"/>
          </p:cNvSpPr>
          <p:nvPr/>
        </p:nvSpPr>
        <p:spPr bwMode="auto">
          <a:xfrm>
            <a:off x="5519738" y="2997200"/>
            <a:ext cx="1439862" cy="647700"/>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a:t>Berufsfachschule</a:t>
            </a:r>
          </a:p>
        </p:txBody>
      </p:sp>
      <p:sp>
        <p:nvSpPr>
          <p:cNvPr id="13355" name="Rectangle 43"/>
          <p:cNvSpPr>
            <a:spLocks noChangeArrowheads="1"/>
          </p:cNvSpPr>
          <p:nvPr/>
        </p:nvSpPr>
        <p:spPr bwMode="auto">
          <a:xfrm>
            <a:off x="3935414" y="2852738"/>
            <a:ext cx="3024187"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a:solidFill>
                  <a:schemeClr val="bg2"/>
                </a:solidFill>
              </a:rPr>
              <a:t>Mittlerer Bildungsabschluss</a:t>
            </a:r>
          </a:p>
        </p:txBody>
      </p:sp>
      <p:sp>
        <p:nvSpPr>
          <p:cNvPr id="13356" name="Rectangle 44"/>
          <p:cNvSpPr>
            <a:spLocks noChangeArrowheads="1"/>
          </p:cNvSpPr>
          <p:nvPr/>
        </p:nvSpPr>
        <p:spPr bwMode="auto">
          <a:xfrm>
            <a:off x="3935414" y="1916114"/>
            <a:ext cx="936625" cy="9366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a:t>Fach-</a:t>
            </a:r>
          </a:p>
          <a:p>
            <a:pPr algn="ctr" eaLnBrk="1" hangingPunct="1"/>
            <a:r>
              <a:rPr lang="de-DE" altLang="de-DE" sz="1200"/>
              <a:t>akademie</a:t>
            </a:r>
          </a:p>
        </p:txBody>
      </p:sp>
      <p:sp>
        <p:nvSpPr>
          <p:cNvPr id="13357" name="Rectangle 45"/>
          <p:cNvSpPr>
            <a:spLocks noChangeArrowheads="1"/>
          </p:cNvSpPr>
          <p:nvPr/>
        </p:nvSpPr>
        <p:spPr bwMode="auto">
          <a:xfrm>
            <a:off x="4943475" y="1916114"/>
            <a:ext cx="935038" cy="9366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a:t>Fachschule</a:t>
            </a:r>
          </a:p>
        </p:txBody>
      </p:sp>
      <p:sp>
        <p:nvSpPr>
          <p:cNvPr id="13358" name="Rectangle 46"/>
          <p:cNvSpPr>
            <a:spLocks noChangeArrowheads="1"/>
          </p:cNvSpPr>
          <p:nvPr/>
        </p:nvSpPr>
        <p:spPr bwMode="auto">
          <a:xfrm>
            <a:off x="6024564" y="1916114"/>
            <a:ext cx="935037" cy="9366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a:t>Berufsober-</a:t>
            </a:r>
          </a:p>
          <a:p>
            <a:pPr algn="ctr" eaLnBrk="1" hangingPunct="1"/>
            <a:r>
              <a:rPr lang="de-DE" altLang="de-DE" sz="1200"/>
              <a:t>schule</a:t>
            </a:r>
          </a:p>
        </p:txBody>
      </p:sp>
      <p:sp>
        <p:nvSpPr>
          <p:cNvPr id="13360" name="Rectangle 48"/>
          <p:cNvSpPr>
            <a:spLocks noChangeArrowheads="1"/>
          </p:cNvSpPr>
          <p:nvPr/>
        </p:nvSpPr>
        <p:spPr bwMode="auto">
          <a:xfrm rot="10800000">
            <a:off x="3071814" y="4076700"/>
            <a:ext cx="503237" cy="23764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200" dirty="0">
                <a:solidFill>
                  <a:schemeClr val="bg2"/>
                </a:solidFill>
              </a:rPr>
              <a:t>(auch MS/RS/WS/Gym)</a:t>
            </a:r>
          </a:p>
        </p:txBody>
      </p:sp>
      <p:sp>
        <p:nvSpPr>
          <p:cNvPr id="13361" name="Rectangle 49"/>
          <p:cNvSpPr>
            <a:spLocks noChangeArrowheads="1"/>
          </p:cNvSpPr>
          <p:nvPr/>
        </p:nvSpPr>
        <p:spPr bwMode="auto">
          <a:xfrm>
            <a:off x="3143250" y="3860801"/>
            <a:ext cx="1873250" cy="14446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MS-Abschluss / Quali</a:t>
            </a:r>
          </a:p>
        </p:txBody>
      </p:sp>
      <p:sp>
        <p:nvSpPr>
          <p:cNvPr id="13362" name="Rectangle 50"/>
          <p:cNvSpPr>
            <a:spLocks noChangeArrowheads="1"/>
          </p:cNvSpPr>
          <p:nvPr/>
        </p:nvSpPr>
        <p:spPr bwMode="auto">
          <a:xfrm>
            <a:off x="8256589" y="1773239"/>
            <a:ext cx="1368425"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a:t>Allg. Hochschulreife</a:t>
            </a:r>
          </a:p>
        </p:txBody>
      </p:sp>
      <p:sp>
        <p:nvSpPr>
          <p:cNvPr id="13363" name="Rectangle 51"/>
          <p:cNvSpPr>
            <a:spLocks noChangeArrowheads="1"/>
          </p:cNvSpPr>
          <p:nvPr/>
        </p:nvSpPr>
        <p:spPr bwMode="auto">
          <a:xfrm>
            <a:off x="2351089" y="450851"/>
            <a:ext cx="62642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a:t>Das bayerische Schulsystem</a:t>
            </a:r>
          </a:p>
        </p:txBody>
      </p:sp>
      <p:sp>
        <p:nvSpPr>
          <p:cNvPr id="13364" name="Line 52"/>
          <p:cNvSpPr>
            <a:spLocks noChangeShapeType="1"/>
          </p:cNvSpPr>
          <p:nvPr/>
        </p:nvSpPr>
        <p:spPr bwMode="auto">
          <a:xfrm>
            <a:off x="5016500" y="3644901"/>
            <a:ext cx="0" cy="1444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p>
        </p:txBody>
      </p:sp>
      <p:sp>
        <p:nvSpPr>
          <p:cNvPr id="13366"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p>
        </p:txBody>
      </p:sp>
      <p:pic>
        <p:nvPicPr>
          <p:cNvPr id="2" name="Grafik 1">
            <a:extLst>
              <a:ext uri="{FF2B5EF4-FFF2-40B4-BE49-F238E27FC236}">
                <a16:creationId xmlns:a16="http://schemas.microsoft.com/office/drawing/2014/main" id="{9A1C903B-92C3-4611-8947-D06199946823}"/>
              </a:ext>
            </a:extLst>
          </p:cNvPr>
          <p:cNvPicPr>
            <a:picLocks noChangeAspect="1"/>
          </p:cNvPicPr>
          <p:nvPr/>
        </p:nvPicPr>
        <p:blipFill>
          <a:blip r:embed="rId5"/>
          <a:stretch>
            <a:fillRect/>
          </a:stretch>
        </p:blipFill>
        <p:spPr>
          <a:xfrm>
            <a:off x="8248844" y="2731177"/>
            <a:ext cx="1383912" cy="2822693"/>
          </a:xfrm>
          <a:prstGeom prst="rect">
            <a:avLst/>
          </a:prstGeom>
        </p:spPr>
      </p:pic>
      <p:sp>
        <p:nvSpPr>
          <p:cNvPr id="13348" name="Rectangle 36"/>
          <p:cNvSpPr>
            <a:spLocks noChangeArrowheads="1"/>
          </p:cNvSpPr>
          <p:nvPr/>
        </p:nvSpPr>
        <p:spPr bwMode="auto">
          <a:xfrm>
            <a:off x="5095682" y="3651932"/>
            <a:ext cx="4537075" cy="144463"/>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Mittlerer Schulabschluss</a:t>
            </a:r>
          </a:p>
        </p:txBody>
      </p:sp>
      <p:sp>
        <p:nvSpPr>
          <p:cNvPr id="29" name="Rectangle 47">
            <a:extLst>
              <a:ext uri="{FF2B5EF4-FFF2-40B4-BE49-F238E27FC236}">
                <a16:creationId xmlns:a16="http://schemas.microsoft.com/office/drawing/2014/main" id="{3C0ADF4D-6A0F-4BA6-9B81-A5A9F7EB0131}"/>
              </a:ext>
            </a:extLst>
          </p:cNvPr>
          <p:cNvSpPr>
            <a:spLocks noChangeArrowheads="1"/>
          </p:cNvSpPr>
          <p:nvPr/>
        </p:nvSpPr>
        <p:spPr bwMode="auto">
          <a:xfrm>
            <a:off x="7032104" y="2731176"/>
            <a:ext cx="1144112" cy="84077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1200" dirty="0"/>
              <a:t>FOS 13</a:t>
            </a:r>
          </a:p>
          <a:p>
            <a:pPr algn="ctr" eaLnBrk="1" hangingPunct="1">
              <a:spcBef>
                <a:spcPct val="0"/>
              </a:spcBef>
              <a:buClrTx/>
              <a:buSzTx/>
              <a:buFontTx/>
              <a:buNone/>
            </a:pPr>
            <a:endParaRPr lang="de-DE" altLang="de-DE" sz="1200" dirty="0"/>
          </a:p>
          <a:p>
            <a:pPr algn="ctr" eaLnBrk="1" hangingPunct="1">
              <a:spcBef>
                <a:spcPct val="0"/>
              </a:spcBef>
              <a:buClrTx/>
              <a:buSzTx/>
              <a:buFontTx/>
              <a:buNone/>
            </a:pPr>
            <a:r>
              <a:rPr lang="de-DE" altLang="de-DE" sz="1200" dirty="0"/>
              <a:t>Fachober-</a:t>
            </a:r>
          </a:p>
          <a:p>
            <a:pPr algn="ctr" eaLnBrk="1" hangingPunct="1">
              <a:spcBef>
                <a:spcPct val="0"/>
              </a:spcBef>
              <a:buClrTx/>
              <a:buSzTx/>
              <a:buFontTx/>
              <a:buNone/>
            </a:pPr>
            <a:r>
              <a:rPr lang="de-DE" altLang="de-DE" sz="1200" dirty="0"/>
              <a:t>schule</a:t>
            </a:r>
          </a:p>
        </p:txBody>
      </p:sp>
      <p:cxnSp>
        <p:nvCxnSpPr>
          <p:cNvPr id="30" name="Gerade Verbindung 2">
            <a:extLst>
              <a:ext uri="{FF2B5EF4-FFF2-40B4-BE49-F238E27FC236}">
                <a16:creationId xmlns:a16="http://schemas.microsoft.com/office/drawing/2014/main" id="{88E64233-A8CD-4528-8B76-42F7969F1F9A}"/>
              </a:ext>
            </a:extLst>
          </p:cNvPr>
          <p:cNvCxnSpPr/>
          <p:nvPr/>
        </p:nvCxnSpPr>
        <p:spPr>
          <a:xfrm flipH="1">
            <a:off x="8264332" y="3068960"/>
            <a:ext cx="1368425"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Group 3">
            <a:extLst>
              <a:ext uri="{FF2B5EF4-FFF2-40B4-BE49-F238E27FC236}">
                <a16:creationId xmlns:a16="http://schemas.microsoft.com/office/drawing/2014/main" id="{7DB61615-212B-49EA-A35A-F1F647F86393}"/>
              </a:ext>
            </a:extLst>
          </p:cNvPr>
          <p:cNvGraphicFramePr>
            <a:graphicFrameLocks noGrp="1"/>
          </p:cNvGraphicFramePr>
          <p:nvPr>
            <p:extLst>
              <p:ext uri="{D42A27DB-BD31-4B8C-83A1-F6EECF244321}">
                <p14:modId xmlns:p14="http://schemas.microsoft.com/office/powerpoint/2010/main" val="4287699342"/>
              </p:ext>
            </p:extLst>
          </p:nvPr>
        </p:nvGraphicFramePr>
        <p:xfrm>
          <a:off x="9795862" y="2731176"/>
          <a:ext cx="360362" cy="3752172"/>
        </p:xfrm>
        <a:graphic>
          <a:graphicData uri="http://schemas.openxmlformats.org/drawingml/2006/table">
            <a:tbl>
              <a:tblPr/>
              <a:tblGrid>
                <a:gridCol w="360362">
                  <a:extLst>
                    <a:ext uri="{9D8B030D-6E8A-4147-A177-3AD203B41FA5}">
                      <a16:colId xmlns:a16="http://schemas.microsoft.com/office/drawing/2014/main" val="20000"/>
                    </a:ext>
                  </a:extLst>
                </a:gridCol>
              </a:tblGrid>
              <a:tr h="336992">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13</a:t>
                      </a: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12</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11</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10</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9</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8</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7</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6</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0201">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5</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3393">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4</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3393">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3</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53393">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2</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53393">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de-DE" sz="1000" b="0" i="0" u="none" strike="noStrike" cap="none" normalizeH="0" baseline="0" dirty="0">
                          <a:ln>
                            <a:noFill/>
                          </a:ln>
                          <a:solidFill>
                            <a:schemeClr val="tx1"/>
                          </a:solidFill>
                          <a:effectLst/>
                          <a:latin typeface="Arial" charset="0"/>
                          <a:ea typeface="Times New Roman" pitchFamily="18" charset="0"/>
                          <a:cs typeface="Arial" charset="0"/>
                        </a:rPr>
                        <a:t>1</a:t>
                      </a:r>
                      <a:endParaRPr kumimoji="0" lang="de-DE" sz="2400" b="0" i="0" u="none" strike="noStrike" cap="none" normalizeH="0" baseline="0" dirty="0">
                        <a:ln>
                          <a:noFill/>
                        </a:ln>
                        <a:solidFill>
                          <a:schemeClr val="tx1"/>
                        </a:solidFill>
                        <a:effectLst/>
                        <a:latin typeface="Arial" charset="0"/>
                        <a:ea typeface="Times New Roman" pitchFamily="18" charset="0"/>
                        <a:cs typeface="Arial" charset="0"/>
                      </a:endParaRPr>
                    </a:p>
                  </a:txBody>
                  <a:tcPr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cxnSp>
        <p:nvCxnSpPr>
          <p:cNvPr id="32" name="Gerade Verbindung 27">
            <a:extLst>
              <a:ext uri="{FF2B5EF4-FFF2-40B4-BE49-F238E27FC236}">
                <a16:creationId xmlns:a16="http://schemas.microsoft.com/office/drawing/2014/main" id="{5D815177-CD38-43DE-A1CF-22643B2EA80A}"/>
              </a:ext>
            </a:extLst>
          </p:cNvPr>
          <p:cNvCxnSpPr>
            <a:cxnSpLocks/>
          </p:cNvCxnSpPr>
          <p:nvPr/>
        </p:nvCxnSpPr>
        <p:spPr>
          <a:xfrm flipH="1">
            <a:off x="7032105" y="3068961"/>
            <a:ext cx="1151459" cy="1"/>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0D38C22-C2F2-4C92-A391-FF94B9778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p:transition spd="slow" advTm="602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EE83AB8-817C-4B5B-B68B-97171CE95020}"/>
              </a:ext>
            </a:extLst>
          </p:cNvPr>
          <p:cNvSpPr>
            <a:spLocks noGrp="1" noChangeArrowheads="1"/>
          </p:cNvSpPr>
          <p:nvPr>
            <p:ph type="title"/>
          </p:nvPr>
        </p:nvSpPr>
        <p:spPr>
          <a:xfrm>
            <a:off x="2711450" y="549275"/>
            <a:ext cx="6781800" cy="711200"/>
          </a:xfrm>
        </p:spPr>
        <p:txBody>
          <a:bodyPr/>
          <a:lstStyle/>
          <a:p>
            <a:pPr algn="ctr" eaLnBrk="1" hangingPunct="1"/>
            <a:r>
              <a:rPr lang="de-DE" altLang="de-DE" sz="3200"/>
              <a:t>Eignungsgutachten und </a:t>
            </a:r>
            <a:br>
              <a:rPr lang="de-DE" altLang="de-DE" sz="3200"/>
            </a:br>
            <a:r>
              <a:rPr lang="de-DE" altLang="de-DE" sz="3200"/>
              <a:t>tatsächliche Übertritte 2013</a:t>
            </a:r>
          </a:p>
        </p:txBody>
      </p:sp>
      <p:pic>
        <p:nvPicPr>
          <p:cNvPr id="29699" name="Grafik 3">
            <a:extLst>
              <a:ext uri="{FF2B5EF4-FFF2-40B4-BE49-F238E27FC236}">
                <a16:creationId xmlns:a16="http://schemas.microsoft.com/office/drawing/2014/main" id="{D19F355C-7707-4B80-B7B4-C2C468705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1765300"/>
            <a:ext cx="6192838"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a:extLst>
              <a:ext uri="{FF2B5EF4-FFF2-40B4-BE49-F238E27FC236}">
                <a16:creationId xmlns:a16="http://schemas.microsoft.com/office/drawing/2014/main" id="{8B0C0D7D-6B90-49AE-B103-BE57861C7821}"/>
              </a:ext>
            </a:extLst>
          </p:cNvPr>
          <p:cNvSpPr>
            <a:spLocks noGrp="1"/>
          </p:cNvSpPr>
          <p:nvPr>
            <p:ph type="ftr" sz="quarter" idx="10"/>
          </p:nvPr>
        </p:nvSpPr>
        <p:spPr/>
        <p:txBody>
          <a:bodyPr/>
          <a:lstStyle/>
          <a:p>
            <a:pPr>
              <a:defRPr/>
            </a:pPr>
            <a:r>
              <a:rPr lang="de-DE"/>
              <a:t>SJ 21/22</a:t>
            </a:r>
          </a:p>
        </p:txBody>
      </p:sp>
      <p:pic>
        <p:nvPicPr>
          <p:cNvPr id="9" name="Audio 8">
            <a:hlinkClick r:id="" action="ppaction://media"/>
            <a:extLst>
              <a:ext uri="{FF2B5EF4-FFF2-40B4-BE49-F238E27FC236}">
                <a16:creationId xmlns:a16="http://schemas.microsoft.com/office/drawing/2014/main" id="{427B63B8-B569-4BA9-92FB-C6F3CF064C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585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E85D2DC-3DAC-455F-91BE-25F759566249}"/>
              </a:ext>
            </a:extLst>
          </p:cNvPr>
          <p:cNvSpPr>
            <a:spLocks noGrp="1" noChangeArrowheads="1"/>
          </p:cNvSpPr>
          <p:nvPr>
            <p:ph type="title"/>
          </p:nvPr>
        </p:nvSpPr>
        <p:spPr>
          <a:xfrm>
            <a:off x="2770188" y="404813"/>
            <a:ext cx="6781800" cy="711200"/>
          </a:xfrm>
        </p:spPr>
        <p:txBody>
          <a:bodyPr/>
          <a:lstStyle/>
          <a:p>
            <a:pPr algn="ctr" eaLnBrk="1" hangingPunct="1"/>
            <a:r>
              <a:rPr lang="de-DE" altLang="de-DE" sz="3600"/>
              <a:t>Übertrittsquoten 2016</a:t>
            </a:r>
          </a:p>
        </p:txBody>
      </p:sp>
      <p:pic>
        <p:nvPicPr>
          <p:cNvPr id="31747" name="Picture 2">
            <a:extLst>
              <a:ext uri="{FF2B5EF4-FFF2-40B4-BE49-F238E27FC236}">
                <a16:creationId xmlns:a16="http://schemas.microsoft.com/office/drawing/2014/main" id="{EBD40F40-1929-4CEF-9BF0-E57611F27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6" y="1844676"/>
            <a:ext cx="49815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a:extLst>
              <a:ext uri="{FF2B5EF4-FFF2-40B4-BE49-F238E27FC236}">
                <a16:creationId xmlns:a16="http://schemas.microsoft.com/office/drawing/2014/main" id="{30BE467E-613B-4344-ACC6-12B12060CEFF}"/>
              </a:ext>
            </a:extLst>
          </p:cNvPr>
          <p:cNvSpPr>
            <a:spLocks noGrp="1"/>
          </p:cNvSpPr>
          <p:nvPr>
            <p:ph type="ftr" sz="quarter" idx="10"/>
          </p:nvPr>
        </p:nvSpPr>
        <p:spPr/>
        <p:txBody>
          <a:bodyPr/>
          <a:lstStyle/>
          <a:p>
            <a:pPr>
              <a:defRPr/>
            </a:pPr>
            <a:r>
              <a:rPr lang="de-DE"/>
              <a:t>SJ 21/22</a:t>
            </a:r>
          </a:p>
        </p:txBody>
      </p:sp>
      <p:pic>
        <p:nvPicPr>
          <p:cNvPr id="3" name="Audio 2">
            <a:hlinkClick r:id="" action="ppaction://media"/>
            <a:extLst>
              <a:ext uri="{FF2B5EF4-FFF2-40B4-BE49-F238E27FC236}">
                <a16:creationId xmlns:a16="http://schemas.microsoft.com/office/drawing/2014/main" id="{04B03DA3-FF8A-46D8-BE77-BAA5F8003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29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uppieren 6"/>
          <p:cNvGrpSpPr>
            <a:grpSpLocks/>
          </p:cNvGrpSpPr>
          <p:nvPr/>
        </p:nvGrpSpPr>
        <p:grpSpPr bwMode="auto">
          <a:xfrm>
            <a:off x="1685926" y="1916113"/>
            <a:ext cx="4537075" cy="1979612"/>
            <a:chOff x="157635" y="4292649"/>
            <a:chExt cx="4537075" cy="1979291"/>
          </a:xfrm>
        </p:grpSpPr>
        <p:sp>
          <p:nvSpPr>
            <p:cNvPr id="14343" name="Rectangle 31"/>
            <p:cNvSpPr>
              <a:spLocks noChangeArrowheads="1"/>
            </p:cNvSpPr>
            <p:nvPr/>
          </p:nvSpPr>
          <p:spPr bwMode="auto">
            <a:xfrm>
              <a:off x="251520" y="4797152"/>
              <a:ext cx="1511300" cy="147478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Mittel-</a:t>
              </a:r>
            </a:p>
            <a:p>
              <a:pPr algn="ctr" eaLnBrk="1" hangingPunct="1"/>
              <a:r>
                <a:rPr lang="de-DE" altLang="de-DE" sz="1600" dirty="0">
                  <a:solidFill>
                    <a:schemeClr val="bg2"/>
                  </a:solidFill>
                </a:rPr>
                <a:t>schule</a:t>
              </a:r>
            </a:p>
          </p:txBody>
        </p:sp>
        <p:sp>
          <p:nvSpPr>
            <p:cNvPr id="14344" name="Rectangle 32"/>
            <p:cNvSpPr>
              <a:spLocks noChangeArrowheads="1"/>
            </p:cNvSpPr>
            <p:nvPr/>
          </p:nvSpPr>
          <p:spPr bwMode="auto">
            <a:xfrm>
              <a:off x="1314696" y="4437112"/>
              <a:ext cx="720725" cy="1223962"/>
            </a:xfrm>
            <a:prstGeom prst="rect">
              <a:avLst/>
            </a:prstGeom>
            <a:solidFill>
              <a:srgbClr val="CC0000"/>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M-</a:t>
              </a:r>
            </a:p>
            <a:p>
              <a:pPr algn="ctr" eaLnBrk="1" hangingPunct="1"/>
              <a:r>
                <a:rPr lang="de-DE" altLang="de-DE" sz="1600" dirty="0">
                  <a:solidFill>
                    <a:schemeClr val="bg2"/>
                  </a:solidFill>
                </a:rPr>
                <a:t>Zug</a:t>
              </a:r>
            </a:p>
          </p:txBody>
        </p:sp>
        <p:sp>
          <p:nvSpPr>
            <p:cNvPr id="14345" name="Rectangle 49"/>
            <p:cNvSpPr>
              <a:spLocks noChangeArrowheads="1"/>
            </p:cNvSpPr>
            <p:nvPr/>
          </p:nvSpPr>
          <p:spPr bwMode="auto">
            <a:xfrm>
              <a:off x="162171" y="4652689"/>
              <a:ext cx="1873250" cy="14446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MS-Abschluss / Quali</a:t>
              </a:r>
            </a:p>
          </p:txBody>
        </p:sp>
        <p:sp>
          <p:nvSpPr>
            <p:cNvPr id="14346" name="Rectangle 36"/>
            <p:cNvSpPr>
              <a:spLocks noChangeArrowheads="1"/>
            </p:cNvSpPr>
            <p:nvPr/>
          </p:nvSpPr>
          <p:spPr bwMode="auto">
            <a:xfrm>
              <a:off x="157635" y="4292649"/>
              <a:ext cx="4537075" cy="144463"/>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Mittlerer Schulabschluss</a:t>
              </a:r>
            </a:p>
          </p:txBody>
        </p:sp>
      </p:grpSp>
      <p:sp>
        <p:nvSpPr>
          <p:cNvPr id="14339" name="Textfeld 5"/>
          <p:cNvSpPr txBox="1">
            <a:spLocks noChangeArrowheads="1"/>
          </p:cNvSpPr>
          <p:nvPr/>
        </p:nvSpPr>
        <p:spPr bwMode="auto">
          <a:xfrm>
            <a:off x="1690689" y="188913"/>
            <a:ext cx="6853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dirty="0"/>
              <a:t>Bildungsschwerpunkte Mittelschule</a:t>
            </a:r>
          </a:p>
        </p:txBody>
      </p:sp>
      <p:sp>
        <p:nvSpPr>
          <p:cNvPr id="9" name="Textfeld 8"/>
          <p:cNvSpPr txBox="1">
            <a:spLocks noChangeArrowheads="1"/>
          </p:cNvSpPr>
          <p:nvPr/>
        </p:nvSpPr>
        <p:spPr bwMode="auto">
          <a:xfrm>
            <a:off x="3954463" y="2565400"/>
            <a:ext cx="646271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de-DE" altLang="de-DE" sz="3200" dirty="0"/>
              <a:t>vermittelt grundlegende Allgemeinbildung</a:t>
            </a:r>
          </a:p>
          <a:p>
            <a:pPr eaLnBrk="1" hangingPunct="1">
              <a:buFont typeface="Arial" charset="0"/>
              <a:buChar char="•"/>
            </a:pPr>
            <a:r>
              <a:rPr lang="de-DE" altLang="de-DE" sz="3200" dirty="0"/>
              <a:t>bietet Hilfen zur Berufsfindung</a:t>
            </a:r>
          </a:p>
          <a:p>
            <a:pPr eaLnBrk="1" hangingPunct="1">
              <a:buFont typeface="Arial" charset="0"/>
              <a:buChar char="•"/>
            </a:pPr>
            <a:r>
              <a:rPr lang="de-DE" altLang="de-DE" sz="3200" dirty="0"/>
              <a:t>schafft Voraussetzung für qualifizierte berufliche Bildung</a:t>
            </a:r>
          </a:p>
          <a:p>
            <a:pPr eaLnBrk="1" hangingPunct="1">
              <a:buFont typeface="Arial" charset="0"/>
              <a:buChar char="•"/>
            </a:pPr>
            <a:endParaRPr lang="de-DE" altLang="de-DE" sz="3200" dirty="0"/>
          </a:p>
          <a:p>
            <a:pPr eaLnBrk="1" hangingPunct="1">
              <a:buFont typeface="Arial" charset="0"/>
              <a:buChar char="•"/>
            </a:pPr>
            <a:endParaRPr lang="de-DE" altLang="de-DE" sz="3200" dirty="0"/>
          </a:p>
          <a:p>
            <a:pPr eaLnBrk="1" hangingPunct="1">
              <a:buFont typeface="Arial" charset="0"/>
              <a:buChar char="•"/>
            </a:pPr>
            <a:endParaRPr lang="de-DE" altLang="de-DE" sz="3200" dirty="0"/>
          </a:p>
          <a:p>
            <a:pPr eaLnBrk="1" hangingPunct="1">
              <a:buFont typeface="Arial" charset="0"/>
              <a:buChar char="•"/>
            </a:pPr>
            <a:endParaRPr lang="de-DE" altLang="de-DE" sz="3200" dirty="0"/>
          </a:p>
          <a:p>
            <a:pPr eaLnBrk="1" hangingPunct="1">
              <a:buFont typeface="Arial" charset="0"/>
              <a:buChar char="•"/>
            </a:pPr>
            <a:endParaRPr lang="de-DE" altLang="de-DE" sz="3200" dirty="0"/>
          </a:p>
        </p:txBody>
      </p:sp>
      <p:sp>
        <p:nvSpPr>
          <p:cNvPr id="14342"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3" name="Audio 2">
            <a:hlinkClick r:id="" action="ppaction://media"/>
            <a:extLst>
              <a:ext uri="{FF2B5EF4-FFF2-40B4-BE49-F238E27FC236}">
                <a16:creationId xmlns:a16="http://schemas.microsoft.com/office/drawing/2014/main" id="{81A97C01-E9F1-463E-BFCA-D141C94B0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spd="slow" advTm="4759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par>
                          <p:cTn id="13" fill="hold" nodeType="afterGroup">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6"/>
          <p:cNvSpPr>
            <a:spLocks noChangeArrowheads="1"/>
          </p:cNvSpPr>
          <p:nvPr/>
        </p:nvSpPr>
        <p:spPr bwMode="auto">
          <a:xfrm>
            <a:off x="1685926" y="1916113"/>
            <a:ext cx="4537075" cy="14446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000" b="1" dirty="0">
                <a:solidFill>
                  <a:schemeClr val="bg2"/>
                </a:solidFill>
              </a:rPr>
              <a:t>Mittlerer Schulabschluss</a:t>
            </a:r>
          </a:p>
        </p:txBody>
      </p:sp>
      <p:sp>
        <p:nvSpPr>
          <p:cNvPr id="15363" name="Textfeld 5"/>
          <p:cNvSpPr txBox="1">
            <a:spLocks noChangeArrowheads="1"/>
          </p:cNvSpPr>
          <p:nvPr/>
        </p:nvSpPr>
        <p:spPr bwMode="auto">
          <a:xfrm>
            <a:off x="1690689" y="188913"/>
            <a:ext cx="6853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3600" dirty="0"/>
              <a:t>Bildungsschwerpunkte Realschule</a:t>
            </a:r>
          </a:p>
        </p:txBody>
      </p:sp>
      <p:sp>
        <p:nvSpPr>
          <p:cNvPr id="9" name="Textfeld 8"/>
          <p:cNvSpPr txBox="1"/>
          <p:nvPr/>
        </p:nvSpPr>
        <p:spPr>
          <a:xfrm>
            <a:off x="3954463" y="2565400"/>
            <a:ext cx="6462712" cy="3538538"/>
          </a:xfrm>
          <a:prstGeom prst="rect">
            <a:avLst/>
          </a:prstGeom>
          <a:noFill/>
        </p:spPr>
        <p:txBody>
          <a:bodyPr>
            <a:spAutoFit/>
          </a:bodyPr>
          <a:lstStyle/>
          <a:p>
            <a:pPr marL="285750" indent="-285750">
              <a:buFont typeface="Arial" charset="0"/>
              <a:buChar char="•"/>
              <a:defRPr/>
            </a:pPr>
            <a:r>
              <a:rPr lang="de-DE" sz="3200" dirty="0"/>
              <a:t>vermittelt breite Allgemeinbildung</a:t>
            </a:r>
          </a:p>
          <a:p>
            <a:pPr marL="285750" indent="-285750">
              <a:buFont typeface="Arial" charset="0"/>
              <a:buChar char="•"/>
              <a:defRPr/>
            </a:pPr>
            <a:r>
              <a:rPr lang="de-DE" sz="3200" dirty="0"/>
              <a:t>allgemeine berufsvorbereitende</a:t>
            </a:r>
          </a:p>
          <a:p>
            <a:pPr>
              <a:defRPr/>
            </a:pPr>
            <a:r>
              <a:rPr lang="de-DE" sz="3200" dirty="0"/>
              <a:t>   Bildung</a:t>
            </a:r>
          </a:p>
          <a:p>
            <a:pPr marL="285750" indent="-285750">
              <a:buFont typeface="Arial" charset="0"/>
              <a:buChar char="•"/>
              <a:defRPr/>
            </a:pPr>
            <a:r>
              <a:rPr lang="de-DE" sz="3200" dirty="0"/>
              <a:t>schafft Voraussetzung für weitere schulische Möglichkeiten und für qualifizierte berufliche Bildung</a:t>
            </a:r>
          </a:p>
          <a:p>
            <a:pPr>
              <a:defRPr/>
            </a:pPr>
            <a:endParaRPr lang="de-DE" sz="3200" dirty="0"/>
          </a:p>
        </p:txBody>
      </p:sp>
      <p:sp>
        <p:nvSpPr>
          <p:cNvPr id="15365" name="Rectangle 34"/>
          <p:cNvSpPr>
            <a:spLocks noChangeArrowheads="1"/>
          </p:cNvSpPr>
          <p:nvPr/>
        </p:nvSpPr>
        <p:spPr bwMode="auto">
          <a:xfrm>
            <a:off x="1847850" y="2060576"/>
            <a:ext cx="1366838"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600" dirty="0">
                <a:solidFill>
                  <a:schemeClr val="bg2"/>
                </a:solidFill>
              </a:rPr>
              <a:t>Real-</a:t>
            </a:r>
          </a:p>
          <a:p>
            <a:pPr algn="ctr" eaLnBrk="1" hangingPunct="1"/>
            <a:r>
              <a:rPr lang="de-DE" altLang="de-DE" sz="1600" dirty="0">
                <a:solidFill>
                  <a:schemeClr val="bg2"/>
                </a:solidFill>
              </a:rPr>
              <a:t>schule</a:t>
            </a:r>
          </a:p>
        </p:txBody>
      </p:sp>
      <p:sp>
        <p:nvSpPr>
          <p:cNvPr id="15367" name="Fußzeilenplatzhalter 2"/>
          <p:cNvSpPr>
            <a:spLocks noGrp="1"/>
          </p:cNvSpPr>
          <p:nvPr>
            <p:ph type="ftr"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SJ 21/22</a:t>
            </a:r>
            <a:endParaRPr lang="de-DE" altLang="de-DE" dirty="0"/>
          </a:p>
        </p:txBody>
      </p:sp>
      <p:pic>
        <p:nvPicPr>
          <p:cNvPr id="4" name="Audio 3">
            <a:hlinkClick r:id="" action="ppaction://media"/>
            <a:extLst>
              <a:ext uri="{FF2B5EF4-FFF2-40B4-BE49-F238E27FC236}">
                <a16:creationId xmlns:a16="http://schemas.microsoft.com/office/drawing/2014/main" id="{DA50C47A-2066-45D0-B464-622EF57FC2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spd="slow" advTm="19039">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par>
                          <p:cTn id="13" fill="hold" nodeType="afterGroup">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par>
                          <p:cTn id="16" fill="hold" nodeType="afterGroup">
                            <p:stCondLst>
                              <p:cond delay="1"/>
                            </p:stCondLst>
                            <p:childTnLst>
                              <p:par>
                                <p:cTn id="17" presetID="1"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8.6|23.5|19.2"/>
</p:tagLst>
</file>

<file path=ppt/tags/tag3.xml><?xml version="1.0" encoding="utf-8"?>
<p:tagLst xmlns:a="http://schemas.openxmlformats.org/drawingml/2006/main" xmlns:r="http://schemas.openxmlformats.org/officeDocument/2006/relationships" xmlns:p="http://schemas.openxmlformats.org/presentationml/2006/main">
  <p:tag name="TIMING" val="|27.8"/>
</p:tagLst>
</file>

<file path=ppt/tags/tag4.xml><?xml version="1.0" encoding="utf-8"?>
<p:tagLst xmlns:a="http://schemas.openxmlformats.org/drawingml/2006/main" xmlns:r="http://schemas.openxmlformats.org/officeDocument/2006/relationships" xmlns:p="http://schemas.openxmlformats.org/presentationml/2006/main">
  <p:tag name="TIMING" val="|18.4"/>
</p:tagLst>
</file>

<file path=ppt/tags/tag5.xml><?xml version="1.0" encoding="utf-8"?>
<p:tagLst xmlns:a="http://schemas.openxmlformats.org/drawingml/2006/main" xmlns:r="http://schemas.openxmlformats.org/officeDocument/2006/relationships" xmlns:p="http://schemas.openxmlformats.org/presentationml/2006/main">
  <p:tag name="TIMING" val="|10.6"/>
</p:tagLst>
</file>

<file path=ppt/tags/tag6.xml><?xml version="1.0" encoding="utf-8"?>
<p:tagLst xmlns:a="http://schemas.openxmlformats.org/drawingml/2006/main" xmlns:r="http://schemas.openxmlformats.org/officeDocument/2006/relationships" xmlns:p="http://schemas.openxmlformats.org/presentationml/2006/main">
  <p:tag name="TIMING" val="|19.9"/>
</p:tagLst>
</file>

<file path=ppt/tags/tag7.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Tahoma"/>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0</TotalTime>
  <Words>2265</Words>
  <Application>Microsoft Office PowerPoint</Application>
  <PresentationFormat>Breitbild</PresentationFormat>
  <Paragraphs>430</Paragraphs>
  <Slides>43</Slides>
  <Notes>29</Notes>
  <HiddenSlides>0</HiddenSlides>
  <MMClips>43</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43</vt:i4>
      </vt:variant>
    </vt:vector>
  </HeadingPairs>
  <TitlesOfParts>
    <vt:vector size="50" baseType="lpstr">
      <vt:lpstr>Arial</vt:lpstr>
      <vt:lpstr>Arial Black</vt:lpstr>
      <vt:lpstr>Tahoma</vt:lpstr>
      <vt:lpstr>Times New Roman</vt:lpstr>
      <vt:lpstr>Wingdings</vt:lpstr>
      <vt:lpstr>Pixel</vt:lpstr>
      <vt:lpstr>Bild</vt:lpstr>
      <vt:lpstr>Wege im bayerischen Schulsystem</vt:lpstr>
      <vt:lpstr>Ziel des Informationsabends</vt:lpstr>
      <vt:lpstr>Inhalte / Ziel des Vortrags</vt:lpstr>
      <vt:lpstr>Die Übertrittsphase</vt:lpstr>
      <vt:lpstr>PowerPoint-Präsentation</vt:lpstr>
      <vt:lpstr>Eignungsgutachten und  tatsächliche Übertritte 2013</vt:lpstr>
      <vt:lpstr>Übertrittsquoten 2016</vt:lpstr>
      <vt:lpstr>PowerPoint-Präsentation</vt:lpstr>
      <vt:lpstr>PowerPoint-Präsentation</vt:lpstr>
      <vt:lpstr>PowerPoint-Präsentation</vt:lpstr>
      <vt:lpstr>PowerPoint-Präsentation</vt:lpstr>
      <vt:lpstr>PowerPoint-Präsentation</vt:lpstr>
      <vt:lpstr>Erfolgreicher Abschluss  der Mittelschule</vt:lpstr>
      <vt:lpstr>Qualifizierender Abschluss  der Mittelschule</vt:lpstr>
      <vt:lpstr>Mittlerer Schulabschluss</vt:lpstr>
      <vt:lpstr>Verteilung der Mittleren Schulabschlüsse nach Schularten</vt:lpstr>
      <vt:lpstr>Anschlussmöglichkeiten nach dem mittleren Schulabschluss</vt:lpstr>
      <vt:lpstr>Fachhochschulreife </vt:lpstr>
      <vt:lpstr>Fachgebundene Hochschulreife </vt:lpstr>
      <vt:lpstr>Allgemeine Hochschulreife </vt:lpstr>
      <vt:lpstr>Verteilung der Hochschulreife  nach Schularten</vt:lpstr>
      <vt:lpstr>Schulische Anschlüsse</vt:lpstr>
      <vt:lpstr>Durchlässigkeit</vt:lpstr>
      <vt:lpstr>Hochschulzugangsberechtigung für Meister und Gleichgestellte</vt:lpstr>
      <vt:lpstr>Fachgebundene Hochschulzugangsberechtigung für Gesellen und Gleichgestellte</vt:lpstr>
      <vt:lpstr>Gelungene Lernprozesse und Schulerfolg</vt:lpstr>
      <vt:lpstr>PowerPoint-Präsentation</vt:lpstr>
      <vt:lpstr>PowerPoint-Präsentation</vt:lpstr>
      <vt:lpstr>PowerPoint-Präsentation</vt:lpstr>
      <vt:lpstr>PowerPoint-Präsentation</vt:lpstr>
      <vt:lpstr>Wege im bayerischen Schulsystem</vt:lpstr>
      <vt:lpstr>Vielfalt im bayerischen Schulsystem</vt:lpstr>
      <vt:lpstr>Ländervergleich 2016</vt:lpstr>
      <vt:lpstr>                                </vt:lpstr>
      <vt:lpstr>PowerPoint-Präsentation</vt:lpstr>
      <vt:lpstr>Veröffentlichung der DAK 2017 zur Stressbelastung von Kindern</vt:lpstr>
      <vt:lpstr>Veröffentlichung der DAK 2017 zur Stressbelastung von Kindern</vt:lpstr>
      <vt:lpstr>  Die Balance halten  </vt:lpstr>
      <vt:lpstr>PowerPoint-Präsentation</vt:lpstr>
      <vt:lpstr>PowerPoint-Präsentation</vt:lpstr>
      <vt:lpstr>Informations-/Beratungsangebote</vt:lpstr>
      <vt:lpstr>Der Bildungswegplaner www.meinbildungsweg.de</vt:lpstr>
      <vt:lpstr>PowerPoint-Präsentation</vt:lpstr>
    </vt:vector>
  </TitlesOfParts>
  <Company>sbost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allgemeiner Benutzer</dc:creator>
  <cp:lastModifiedBy>Wagner</cp:lastModifiedBy>
  <cp:revision>260</cp:revision>
  <dcterms:created xsi:type="dcterms:W3CDTF">2009-04-23T10:28:36Z</dcterms:created>
  <dcterms:modified xsi:type="dcterms:W3CDTF">2022-02-02T11:35:03Z</dcterms:modified>
</cp:coreProperties>
</file>